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80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uzana\Documents\anketa2015\v&#253;sledky\celkov&#233;%20v&#253;sledky%20podkla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s-CZ"/>
                      <a:t>81,4%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cs-CZ"/>
                      <a:t>12,4%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cs-CZ"/>
                      <a:t>3,7%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cs-CZ"/>
                      <a:t>2,5%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List1!$B$3:$B$6</c:f>
              <c:strCache>
                <c:ptCount val="4"/>
                <c:pt idx="0">
                  <c:v>student/ka ZČU - 1103</c:v>
                </c:pt>
                <c:pt idx="1">
                  <c:v>akademický pracovník/pracovnice ZČU - 168</c:v>
                </c:pt>
                <c:pt idx="2">
                  <c:v>neakademický pracovník/pracovnice ZČU - 50</c:v>
                </c:pt>
                <c:pt idx="3">
                  <c:v>nejsem ze ZČU - 34</c:v>
                </c:pt>
              </c:strCache>
            </c:strRef>
          </c:cat>
          <c:val>
            <c:numRef>
              <c:f>List1!$C$3:$C$6</c:f>
              <c:numCache>
                <c:formatCode>General</c:formatCode>
                <c:ptCount val="4"/>
                <c:pt idx="0">
                  <c:v>1103</c:v>
                </c:pt>
                <c:pt idx="1">
                  <c:v>168</c:v>
                </c:pt>
                <c:pt idx="2">
                  <c:v>50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16184434961649"/>
          <c:y val="9.0093701114459995E-2"/>
          <c:w val="0.38413324152030764"/>
          <c:h val="0.78756523081673613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List14!$B$4:$B$8</c:f>
              <c:strCache>
                <c:ptCount val="5"/>
                <c:pt idx="0">
                  <c:v>výhradně (100% - zcela postačují k mému studiu/práci)</c:v>
                </c:pt>
                <c:pt idx="1">
                  <c:v>často (75%)</c:v>
                </c:pt>
                <c:pt idx="2">
                  <c:v>občas (50%)</c:v>
                </c:pt>
                <c:pt idx="3">
                  <c:v>někdy (25%)</c:v>
                </c:pt>
                <c:pt idx="4">
                  <c:v>nikdy (0% - zcela nevyhovují)</c:v>
                </c:pt>
              </c:strCache>
            </c:strRef>
          </c:cat>
          <c:val>
            <c:numRef>
              <c:f>List14!$C$4:$C$8</c:f>
              <c:numCache>
                <c:formatCode>0.0%</c:formatCode>
                <c:ptCount val="5"/>
                <c:pt idx="0">
                  <c:v>5.2999999999999999E-2</c:v>
                </c:pt>
                <c:pt idx="1">
                  <c:v>0.28000000000000003</c:v>
                </c:pt>
                <c:pt idx="2">
                  <c:v>0.33200000000000002</c:v>
                </c:pt>
                <c:pt idx="3">
                  <c:v>0.32900000000000001</c:v>
                </c:pt>
                <c:pt idx="4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00917358388754"/>
          <c:y val="0.15799138596263898"/>
          <c:w val="0.34391258114177792"/>
          <c:h val="0.67787677710453076"/>
        </c:manualLayout>
      </c:layout>
      <c:overlay val="0"/>
      <c:txPr>
        <a:bodyPr/>
        <a:lstStyle/>
        <a:p>
          <a:pPr>
            <a:defRPr sz="1400" b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List17!$C$25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0.10078245274334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8.6784889862325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558683955750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726310052749894E-17"/>
                  <c:y val="9.5183427590937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9.5183427590937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470990552706619E-3"/>
                  <c:y val="8.118586470991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List17!$B$26:$B$33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volný výběr, studovna - přízemí, Klatovská ul.</c:v>
                </c:pt>
                <c:pt idx="5">
                  <c:v>Pedagogická knihovna - studovna periodik, 1. patro, Klatovská ul.</c:v>
                </c:pt>
                <c:pt idx="6">
                  <c:v>Pedagogická knihovna - studovna,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List17!$C$26:$C$33</c:f>
              <c:numCache>
                <c:formatCode>General</c:formatCode>
                <c:ptCount val="8"/>
                <c:pt idx="0">
                  <c:v>1.4</c:v>
                </c:pt>
                <c:pt idx="1">
                  <c:v>2.1</c:v>
                </c:pt>
                <c:pt idx="2">
                  <c:v>2.2000000000000002</c:v>
                </c:pt>
                <c:pt idx="3">
                  <c:v>1.8</c:v>
                </c:pt>
                <c:pt idx="4">
                  <c:v>1.8</c:v>
                </c:pt>
                <c:pt idx="5">
                  <c:v>1.8</c:v>
                </c:pt>
                <c:pt idx="6">
                  <c:v>1.8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List17!$D$25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List17!$B$26:$B$33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volný výběr, studovna - přízemí, Klatovská ul.</c:v>
                </c:pt>
                <c:pt idx="5">
                  <c:v>Pedagogická knihovna - studovna periodik, 1. patro, Klatovská ul.</c:v>
                </c:pt>
                <c:pt idx="6">
                  <c:v>Pedagogická knihovna - studovna,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List17!$D$26:$D$33</c:f>
              <c:numCache>
                <c:formatCode>General</c:formatCode>
                <c:ptCount val="8"/>
                <c:pt idx="0">
                  <c:v>1.6</c:v>
                </c:pt>
                <c:pt idx="1">
                  <c:v>2.4</c:v>
                </c:pt>
                <c:pt idx="2">
                  <c:v>2.4</c:v>
                </c:pt>
                <c:pt idx="3">
                  <c:v>2.1</c:v>
                </c:pt>
                <c:pt idx="4">
                  <c:v>2.1</c:v>
                </c:pt>
                <c:pt idx="5">
                  <c:v>2.1</c:v>
                </c:pt>
                <c:pt idx="6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94592"/>
        <c:axId val="26116864"/>
        <c:axId val="23342144"/>
      </c:bar3DChart>
      <c:catAx>
        <c:axId val="26094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26116864"/>
        <c:crosses val="autoZero"/>
        <c:auto val="1"/>
        <c:lblAlgn val="ctr"/>
        <c:lblOffset val="100"/>
        <c:noMultiLvlLbl val="0"/>
      </c:catAx>
      <c:valAx>
        <c:axId val="26116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094592"/>
        <c:crosses val="autoZero"/>
        <c:crossBetween val="between"/>
      </c:valAx>
      <c:serAx>
        <c:axId val="23342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6116864"/>
        <c:crosses val="autoZero"/>
      </c:serAx>
    </c:plotArea>
    <c:legend>
      <c:legendPos val="r"/>
      <c:layout>
        <c:manualLayout>
          <c:xMode val="edge"/>
          <c:yMode val="edge"/>
          <c:x val="0.91114157393817841"/>
          <c:y val="0.36428227551436082"/>
          <c:w val="7.9575831730197624E-2"/>
          <c:h val="0.18465055910895264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/>
                      <a:t>4</a:t>
                    </a:r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List19!$C$6:$C$9</c:f>
              <c:strCache>
                <c:ptCount val="4"/>
                <c:pt idx="0">
                  <c:v>student/ka ZČU</c:v>
                </c:pt>
                <c:pt idx="1">
                  <c:v>akademický pracovník/pracovnice ZČU</c:v>
                </c:pt>
                <c:pt idx="2">
                  <c:v>neakademický pracovník/pracovnice ZČU</c:v>
                </c:pt>
                <c:pt idx="3">
                  <c:v>nejsem ze ZČU</c:v>
                </c:pt>
              </c:strCache>
            </c:strRef>
          </c:cat>
          <c:val>
            <c:numRef>
              <c:f>List19!$D$6:$D$9</c:f>
              <c:numCache>
                <c:formatCode>General</c:formatCode>
                <c:ptCount val="4"/>
                <c:pt idx="0">
                  <c:v>12</c:v>
                </c:pt>
                <c:pt idx="1">
                  <c:v>27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List20!$C$4:$C$9</c:f>
              <c:strCache>
                <c:ptCount val="6"/>
                <c:pt idx="0">
                  <c:v>Fakulta aplikovaných věd</c:v>
                </c:pt>
                <c:pt idx="1">
                  <c:v>Fakulta ekonomická</c:v>
                </c:pt>
                <c:pt idx="2">
                  <c:v>Fakulta elektrotechnická</c:v>
                </c:pt>
                <c:pt idx="3">
                  <c:v>Fakulta filozofická</c:v>
                </c:pt>
                <c:pt idx="4">
                  <c:v>Fakulta pedagogická</c:v>
                </c:pt>
                <c:pt idx="5">
                  <c:v>jiná pracoviště (rektorát, CIV, Provoz a služby, UJP, NTC...)</c:v>
                </c:pt>
              </c:strCache>
            </c:strRef>
          </c:cat>
          <c:val>
            <c:numRef>
              <c:f>List20!$D$4:$D$9</c:f>
              <c:numCache>
                <c:formatCode>General</c:formatCode>
                <c:ptCount val="6"/>
                <c:pt idx="0">
                  <c:v>17</c:v>
                </c:pt>
                <c:pt idx="1">
                  <c:v>2</c:v>
                </c:pt>
                <c:pt idx="2">
                  <c:v>7</c:v>
                </c:pt>
                <c:pt idx="3">
                  <c:v>8</c:v>
                </c:pt>
                <c:pt idx="4">
                  <c:v>1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52755905511806"/>
          <c:y val="2.5474628171478567E-2"/>
          <c:w val="0.33180577427821523"/>
          <c:h val="0.9629396325459317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148493118102441E-2"/>
          <c:y val="0.13432476875753055"/>
          <c:w val="0.51378485116799677"/>
          <c:h val="0.76555274935217632"/>
        </c:manualLayout>
      </c:layout>
      <c:pie3DChart>
        <c:varyColors val="1"/>
        <c:ser>
          <c:idx val="0"/>
          <c:order val="0"/>
          <c:dLbls>
            <c:dLbl>
              <c:idx val="9"/>
              <c:delete val="1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List21!$B$3:$B$13</c:f>
              <c:strCache>
                <c:ptCount val="11"/>
                <c:pt idx="0">
                  <c:v>Fakulta aplikovaných věd</c:v>
                </c:pt>
                <c:pt idx="1">
                  <c:v>Fakulta designu a umění Ladislava Sutnara</c:v>
                </c:pt>
                <c:pt idx="2">
                  <c:v>Fakulta ekonomická</c:v>
                </c:pt>
                <c:pt idx="3">
                  <c:v>Fakulta elektrotechnická</c:v>
                </c:pt>
                <c:pt idx="4">
                  <c:v>Fakulta filozofická</c:v>
                </c:pt>
                <c:pt idx="5">
                  <c:v>Fakulta pedagogická</c:v>
                </c:pt>
                <c:pt idx="6">
                  <c:v>Fakulta právnická</c:v>
                </c:pt>
                <c:pt idx="7">
                  <c:v>Fakulta strojní</c:v>
                </c:pt>
                <c:pt idx="8">
                  <c:v>Fakulta zdravotnických studií</c:v>
                </c:pt>
                <c:pt idx="9">
                  <c:v>UCV - Ústav celoživotního vzdělávání</c:v>
                </c:pt>
                <c:pt idx="10">
                  <c:v>jiná pracoviště (rektorát, CIV, Provoz a služby, UJP, NTC...)</c:v>
                </c:pt>
              </c:strCache>
            </c:strRef>
          </c:cat>
          <c:val>
            <c:numRef>
              <c:f>List21!$C$3:$C$13</c:f>
              <c:numCache>
                <c:formatCode>General</c:formatCode>
                <c:ptCount val="11"/>
                <c:pt idx="0">
                  <c:v>17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6</c:v>
                </c:pt>
                <c:pt idx="5">
                  <c:v>14</c:v>
                </c:pt>
                <c:pt idx="6">
                  <c:v>6</c:v>
                </c:pt>
                <c:pt idx="7">
                  <c:v>5</c:v>
                </c:pt>
                <c:pt idx="8">
                  <c:v>2</c:v>
                </c:pt>
                <c:pt idx="9">
                  <c:v>0</c:v>
                </c:pt>
                <c:pt idx="1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6282523460400935"/>
          <c:y val="0"/>
          <c:w val="0.35508103037846256"/>
          <c:h val="1"/>
        </c:manualLayout>
      </c:layout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List22!$C$5:$C$8</c:f>
              <c:strCache>
                <c:ptCount val="4"/>
                <c:pt idx="0">
                  <c:v>student/ka ZČU</c:v>
                </c:pt>
                <c:pt idx="1">
                  <c:v>akademický pracovník/pracovnice ZČU</c:v>
                </c:pt>
                <c:pt idx="2">
                  <c:v>neakademický pracovník/pracovnice ZČU</c:v>
                </c:pt>
                <c:pt idx="3">
                  <c:v>nejsem ze ZČU</c:v>
                </c:pt>
              </c:strCache>
            </c:strRef>
          </c:cat>
          <c:val>
            <c:numRef>
              <c:f>List22!$D$5:$D$8</c:f>
              <c:numCache>
                <c:formatCode>General</c:formatCode>
                <c:ptCount val="4"/>
                <c:pt idx="0">
                  <c:v>49</c:v>
                </c:pt>
                <c:pt idx="1">
                  <c:v>10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831802274715655"/>
          <c:y val="2.8359580052493432E-2"/>
          <c:w val="0.34057086614173226"/>
          <c:h val="0.83679935841353159"/>
        </c:manualLayout>
      </c:layout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List23!$C$4:$C$10</c:f>
              <c:strCache>
                <c:ptCount val="7"/>
                <c:pt idx="0">
                  <c:v>doposud jsem o této možnosti nevěděl/a</c:v>
                </c:pt>
                <c:pt idx="1">
                  <c:v>nedostatku potřebné literatury</c:v>
                </c:pt>
                <c:pt idx="2">
                  <c:v>nedostatku studijních míst a nevhodného studijního prostředí vůbec</c:v>
                </c:pt>
                <c:pt idx="3">
                  <c:v>chybějícího nebo špatného přístupu k internetu</c:v>
                </c:pt>
                <c:pt idx="4">
                  <c:v>postačují mi materiály, které získám jinde</c:v>
                </c:pt>
                <c:pt idx="5">
                  <c:v>nevstřícného personálu</c:v>
                </c:pt>
                <c:pt idx="6">
                  <c:v>jiný důvod</c:v>
                </c:pt>
              </c:strCache>
            </c:strRef>
          </c:cat>
          <c:val>
            <c:numRef>
              <c:f>List23!$D$4:$D$10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55</c:v>
                </c:pt>
                <c:pt idx="5">
                  <c:v>1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236882368680427"/>
          <c:y val="7.2081221358584191E-2"/>
          <c:w val="0.34763117631319573"/>
          <c:h val="0.7735222421956097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List1!$C$4:$C$7</c:f>
              <c:strCache>
                <c:ptCount val="4"/>
                <c:pt idx="0">
                  <c:v>bakalářského studia - 688</c:v>
                </c:pt>
                <c:pt idx="1">
                  <c:v>magisterského studia - 375</c:v>
                </c:pt>
                <c:pt idx="2">
                  <c:v>doktorského/rigorózního studia - 31</c:v>
                </c:pt>
                <c:pt idx="3">
                  <c:v>univerzita třetího věku/celoživotní vzdělávání - 10</c:v>
                </c:pt>
              </c:strCache>
            </c:strRef>
          </c:cat>
          <c:val>
            <c:numRef>
              <c:f>List1!$D$4:$D$7</c:f>
              <c:numCache>
                <c:formatCode>0.0%</c:formatCode>
                <c:ptCount val="4"/>
                <c:pt idx="0">
                  <c:v>0.623</c:v>
                </c:pt>
                <c:pt idx="1">
                  <c:v>0.34</c:v>
                </c:pt>
                <c:pt idx="2">
                  <c:v>2.8000000000000001E-2</c:v>
                </c:pt>
                <c:pt idx="3">
                  <c:v>8.9999999999999993E-3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17044570817537"/>
          <c:y val="0.14255138364939113"/>
          <c:w val="0.36903628365898705"/>
          <c:h val="0.78692275362685771"/>
        </c:manualLayout>
      </c:layout>
      <c:overlay val="0"/>
      <c:txPr>
        <a:bodyPr/>
        <a:lstStyle/>
        <a:p>
          <a:pPr>
            <a:defRPr sz="15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List2!$B$4:$B$9</c:f>
              <c:strCache>
                <c:ptCount val="6"/>
                <c:pt idx="0">
                  <c:v>1. - 211</c:v>
                </c:pt>
                <c:pt idx="1">
                  <c:v>2. - 232</c:v>
                </c:pt>
                <c:pt idx="2">
                  <c:v>3. - 242</c:v>
                </c:pt>
                <c:pt idx="3">
                  <c:v>4. - 173</c:v>
                </c:pt>
                <c:pt idx="4">
                  <c:v>5. - 163</c:v>
                </c:pt>
                <c:pt idx="5">
                  <c:v>jiný - 83</c:v>
                </c:pt>
              </c:strCache>
            </c:strRef>
          </c:cat>
          <c:val>
            <c:numRef>
              <c:f>List2!$C$4:$C$9</c:f>
              <c:numCache>
                <c:formatCode>0.0%</c:formatCode>
                <c:ptCount val="6"/>
                <c:pt idx="0">
                  <c:v>0.191</c:v>
                </c:pt>
                <c:pt idx="1">
                  <c:v>0.21</c:v>
                </c:pt>
                <c:pt idx="2">
                  <c:v>0.219</c:v>
                </c:pt>
                <c:pt idx="3">
                  <c:v>0.157</c:v>
                </c:pt>
                <c:pt idx="4">
                  <c:v>0.14799999999999999</c:v>
                </c:pt>
                <c:pt idx="5">
                  <c:v>7.4999999999999997E-2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426087733171258"/>
          <c:y val="0.14273513260431378"/>
          <c:w val="0.14522024785917034"/>
          <c:h val="0.80271438094180014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9"/>
              <c:delete val="1"/>
            </c:dLbl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List3!$C$6:$C$16</c:f>
              <c:strCache>
                <c:ptCount val="11"/>
                <c:pt idx="0">
                  <c:v>Fakulta aplikovaných věd - 178</c:v>
                </c:pt>
                <c:pt idx="1">
                  <c:v>Fakulta designu a umění Ladislava Sutnara - 28</c:v>
                </c:pt>
                <c:pt idx="2">
                  <c:v>Fakulta ekonomická - 180</c:v>
                </c:pt>
                <c:pt idx="3">
                  <c:v>Fakulta elektrotechnická - 144</c:v>
                </c:pt>
                <c:pt idx="4">
                  <c:v>Fakulta filozofická - 244</c:v>
                </c:pt>
                <c:pt idx="5">
                  <c:v>Fakulta pedagogická - 244</c:v>
                </c:pt>
                <c:pt idx="6">
                  <c:v>Fakulta právnická - 105</c:v>
                </c:pt>
                <c:pt idx="7">
                  <c:v>Fakulta strojní - 88</c:v>
                </c:pt>
                <c:pt idx="8">
                  <c:v>Fakulta zdravotnických studií - 67</c:v>
                </c:pt>
                <c:pt idx="9">
                  <c:v>UCV - Ústav celoživotního vzdělávání - 0</c:v>
                </c:pt>
                <c:pt idx="10">
                  <c:v>jiná pracoviště (rektorát, CIV, Provoz a služby, UJP, NTC...) - 44</c:v>
                </c:pt>
              </c:strCache>
            </c:strRef>
          </c:cat>
          <c:val>
            <c:numRef>
              <c:f>List3!$D$6:$D$16</c:f>
              <c:numCache>
                <c:formatCode>0.0%</c:formatCode>
                <c:ptCount val="11"/>
                <c:pt idx="0">
                  <c:v>0.13500000000000001</c:v>
                </c:pt>
                <c:pt idx="1">
                  <c:v>2.1000000000000001E-2</c:v>
                </c:pt>
                <c:pt idx="2">
                  <c:v>0.13600000000000001</c:v>
                </c:pt>
                <c:pt idx="3">
                  <c:v>0.109</c:v>
                </c:pt>
                <c:pt idx="4">
                  <c:v>0.185</c:v>
                </c:pt>
                <c:pt idx="5">
                  <c:v>0.185</c:v>
                </c:pt>
                <c:pt idx="6">
                  <c:v>7.9000000000000001E-2</c:v>
                </c:pt>
                <c:pt idx="7">
                  <c:v>6.7000000000000004E-2</c:v>
                </c:pt>
                <c:pt idx="8">
                  <c:v>5.0999999999999997E-2</c:v>
                </c:pt>
                <c:pt idx="9">
                  <c:v>0</c:v>
                </c:pt>
                <c:pt idx="10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125157966365"/>
          <c:y val="9.5731827733751967E-3"/>
          <c:w val="0.33440106445027706"/>
          <c:h val="0.99042681722662484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List4!$C$4:$C$6</c:f>
              <c:strCache>
                <c:ptCount val="3"/>
                <c:pt idx="0">
                  <c:v>ANO - 1235</c:v>
                </c:pt>
                <c:pt idx="1">
                  <c:v>NE - nenavštěvuji - 76</c:v>
                </c:pt>
                <c:pt idx="2">
                  <c:v>NE - využívám pouze vzdálené služby knihovny (Digitální knihovna, EIZ, on-line katalog Aleph...) - 44</c:v>
                </c:pt>
              </c:strCache>
            </c:strRef>
          </c:cat>
          <c:val>
            <c:numRef>
              <c:f>List4!$D$4:$D$6</c:f>
              <c:numCache>
                <c:formatCode>0.0%</c:formatCode>
                <c:ptCount val="3"/>
                <c:pt idx="0">
                  <c:v>0.91100000000000003</c:v>
                </c:pt>
                <c:pt idx="1">
                  <c:v>5.6000000000000001E-2</c:v>
                </c:pt>
                <c:pt idx="2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96218986777596"/>
          <c:y val="0.12006488481768464"/>
          <c:w val="0.39130688852572676"/>
          <c:h val="0.74381294298565104"/>
        </c:manualLayout>
      </c:layout>
      <c:overlay val="0"/>
      <c:txPr>
        <a:bodyPr/>
        <a:lstStyle/>
        <a:p>
          <a:pPr>
            <a:defRPr sz="12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List6!$B$4:$B$11</c:f>
              <c:strCache>
                <c:ptCount val="8"/>
                <c:pt idx="0">
                  <c:v>Knihovna Bory - Univerzitní ul. - 487</c:v>
                </c:pt>
                <c:pt idx="1">
                  <c:v>Knihovna Bory - studovna, Husova ul. - 32</c:v>
                </c:pt>
                <c:pt idx="2">
                  <c:v>Ekonomická knihovna Cheb - Hradební ul., Cheb - 51</c:v>
                </c:pt>
                <c:pt idx="3">
                  <c:v>Knihovna Právnické a Filozofické fakulty - Sady Pětatřicátníků - 328</c:v>
                </c:pt>
                <c:pt idx="4">
                  <c:v>Pedagogická knihovna - volný výběr, studovna - přízemí, Klatovská ul. - 241</c:v>
                </c:pt>
                <c:pt idx="5">
                  <c:v>Pedagogická knihovna - studovna periodik, 1. patro, Klatovská ul. - 12</c:v>
                </c:pt>
                <c:pt idx="6">
                  <c:v>Pedagogická knihovna - studovna, Veleslavínova ul. - 16</c:v>
                </c:pt>
                <c:pt idx="7">
                  <c:v>Knihovna zdravotnických studií - Sedláčkova ul. - 68</c:v>
                </c:pt>
              </c:strCache>
            </c:strRef>
          </c:cat>
          <c:val>
            <c:numRef>
              <c:f>List6!$C$4:$C$11</c:f>
              <c:numCache>
                <c:formatCode>0.0%</c:formatCode>
                <c:ptCount val="8"/>
                <c:pt idx="0">
                  <c:v>0.39400000000000002</c:v>
                </c:pt>
                <c:pt idx="1">
                  <c:v>2.5999999999999999E-2</c:v>
                </c:pt>
                <c:pt idx="2">
                  <c:v>4.1000000000000002E-2</c:v>
                </c:pt>
                <c:pt idx="3">
                  <c:v>0.26600000000000001</c:v>
                </c:pt>
                <c:pt idx="4">
                  <c:v>0.19500000000000001</c:v>
                </c:pt>
                <c:pt idx="5">
                  <c:v>0.01</c:v>
                </c:pt>
                <c:pt idx="6">
                  <c:v>1.2999999999999999E-2</c:v>
                </c:pt>
                <c:pt idx="7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5545718436571"/>
          <c:y val="8.3710661569233097E-2"/>
          <c:w val="0.39519501367011933"/>
          <c:h val="0.84544021064891006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baseline="0"/>
              <a:t>Otevírací doba vybrané knihovny/studovny ZČU mi: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List8!$B$4:$B$7</c:f>
              <c:strCache>
                <c:ptCount val="4"/>
                <c:pt idx="0">
                  <c:v>vyhovuje - 938</c:v>
                </c:pt>
                <c:pt idx="1">
                  <c:v>uvítal/a bych otevírací dobu o víkendu - 204</c:v>
                </c:pt>
                <c:pt idx="2">
                  <c:v>uvítal/a bych rozšířenou otevírací dobu v týdnu - 87</c:v>
                </c:pt>
                <c:pt idx="3">
                  <c:v>nevyhovuje - 6</c:v>
                </c:pt>
              </c:strCache>
            </c:strRef>
          </c:cat>
          <c:val>
            <c:numRef>
              <c:f>List8!$C$4:$C$7</c:f>
              <c:numCache>
                <c:formatCode>0.0%</c:formatCode>
                <c:ptCount val="4"/>
                <c:pt idx="0">
                  <c:v>0.76</c:v>
                </c:pt>
                <c:pt idx="1">
                  <c:v>0.16500000000000001</c:v>
                </c:pt>
                <c:pt idx="2">
                  <c:v>7.0000000000000007E-2</c:v>
                </c:pt>
                <c:pt idx="3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9677072917823"/>
          <c:y val="0.12377960714392168"/>
          <c:w val="0.3619227493241492"/>
          <c:h val="0.85101384399023416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 i="0" baseline="0"/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 b="1" i="0" baseline="0"/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List12!$B$4:$B$5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List12!$C$4:$C$5</c:f>
              <c:numCache>
                <c:formatCode>0.0%</c:formatCode>
                <c:ptCount val="2"/>
                <c:pt idx="0">
                  <c:v>0.47799999999999998</c:v>
                </c:pt>
                <c:pt idx="1">
                  <c:v>0.52200000000000002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401552034553243"/>
          <c:y val="0.35309802178842875"/>
          <c:w val="0.11148837343795895"/>
          <c:h val="0.29380395642314255"/>
        </c:manualLayout>
      </c:layout>
      <c:overlay val="0"/>
      <c:txPr>
        <a:bodyPr/>
        <a:lstStyle/>
        <a:p>
          <a:pPr>
            <a:defRPr sz="1200" b="1" i="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840603718019510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cs-CZ"/>
                      <a:t>57,9 %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24,7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9,7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8,1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5,1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List13!$C$4:$C$9</c:f>
              <c:strCache>
                <c:ptCount val="6"/>
                <c:pt idx="0">
                  <c:v>jsem doposud o této možnosti nevěděl/a</c:v>
                </c:pt>
                <c:pt idx="1">
                  <c:v>s nimi neumím pracovat</c:v>
                </c:pt>
                <c:pt idx="2">
                  <c:v>pro mou práci/studium nejsou podstatné</c:v>
                </c:pt>
                <c:pt idx="3">
                  <c:v>mezi nimi nejsou zdroje, které pro práci/studium potřebuji</c:v>
                </c:pt>
                <c:pt idx="4">
                  <c:v>mám problém s cizojazyčným textem</c:v>
                </c:pt>
                <c:pt idx="5">
                  <c:v>jiný důvod</c:v>
                </c:pt>
              </c:strCache>
            </c:strRef>
          </c:cat>
          <c:val>
            <c:numRef>
              <c:f>List13!$D$4:$D$9</c:f>
              <c:numCache>
                <c:formatCode>General</c:formatCode>
                <c:ptCount val="6"/>
                <c:pt idx="0">
                  <c:v>57.9</c:v>
                </c:pt>
                <c:pt idx="1">
                  <c:v>24.7</c:v>
                </c:pt>
                <c:pt idx="2">
                  <c:v>20</c:v>
                </c:pt>
                <c:pt idx="3">
                  <c:v>9.6999999999999993</c:v>
                </c:pt>
                <c:pt idx="4">
                  <c:v>8.1</c:v>
                </c:pt>
                <c:pt idx="5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5010123320449109"/>
          <c:y val="7.1337911940057522E-2"/>
          <c:w val="0.33885514448739185"/>
          <c:h val="0.82551985225671298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018A-B16A-46CB-B8B7-FD3966F7E55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9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E288F-167E-434B-B803-EB40376AFC36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81C5A-FF99-405B-B6A4-2D2783DEF57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7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734277-387D-4EB6-9976-A17C5211E6FD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38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1BB15B-720C-4DC3-8D45-BFFEE13CAA0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0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2964EA-008A-4BF8-AA38-88F6893E6ED8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90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F73018A-B16A-46CB-B8B7-FD3966F7E550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992-0385-4822-BA2C-286C1AAFE19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181E6CE-C317-4847-B4D3-123411939A2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C32D-5688-4B5D-9768-DA7AF91CF3A1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32F-6CCA-4F8E-AB4D-BFB93843A5DC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FD992-0385-4822-BA2C-286C1AAFE19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65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3C9-9E82-48E5-B929-489C44764DF2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34BB-B83A-4018-9E10-96854AEFDB25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CB-3AA8-4936-9CCC-2A4CE2EB2F42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40F1-873E-4B1B-8C8B-B5293AFC87D9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88F-167E-434B-B803-EB40376AFC36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5A-FF99-405B-B6A4-2D2783DEF57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E6CE-C317-4847-B4D3-123411939A2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C32D-5688-4B5D-9768-DA7AF91CF3A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2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2332F-6CCA-4F8E-AB4D-BFB93843A5D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9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FA3C9-9E82-48E5-B929-489C44764DF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D34BB-B83A-4018-9E10-96854AEFDB25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411CB-3AA8-4936-9CCC-2A4CE2EB2F4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3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840F1-873E-4B1B-8C8B-B5293AFC87D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08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 Klepnutím lze upravit styly předlohy textu.</a:t>
            </a:r>
          </a:p>
          <a:p>
            <a:pPr lvl="1"/>
            <a:r>
              <a:rPr lang="cs-CZ" altLang="cs-CZ" smtClean="0"/>
              <a:t> Druhá úroveň</a:t>
            </a:r>
          </a:p>
          <a:p>
            <a:pPr lvl="2"/>
            <a:r>
              <a:rPr lang="cs-CZ" altLang="cs-CZ" smtClean="0"/>
              <a:t> 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20B245-2A6B-437D-A70B-B8E80E841577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4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55000"/>
        <a:buFont typeface="Wingdings" pitchFamily="2" charset="2"/>
        <a:buChar char="q"/>
        <a:defRPr sz="3200">
          <a:solidFill>
            <a:srgbClr val="99003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990033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990033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990033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20B245-2A6B-437D-A70B-B8E80E84157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http://www.knihovna.zcu.cz/elektronicke-informacni-zdroje" TargetMode="Externa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a.zcu.cz/elektronicke-informacni-zdroje" TargetMode="Externa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cs-CZ" altLang="cs-CZ" sz="4030" dirty="0"/>
              <a:t>Výsledky ankety Univerzitní knihovny ZČU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645024"/>
            <a:ext cx="6328792" cy="1224136"/>
          </a:xfrm>
        </p:spPr>
        <p:txBody>
          <a:bodyPr>
            <a:normAutofit/>
          </a:bodyPr>
          <a:lstStyle/>
          <a:p>
            <a:r>
              <a:rPr lang="cs-CZ" altLang="cs-CZ" dirty="0"/>
              <a:t> </a:t>
            </a:r>
            <a:endParaRPr lang="cs-CZ" altLang="cs-CZ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19672" y="3933056"/>
            <a:ext cx="64008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 smtClean="0"/>
              <a:t> Jak hodnotíte služby Univerzitní knihovny ZČU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84040" y="2933328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mtClean="0"/>
              <a:t> </a:t>
            </a:r>
            <a:endParaRPr lang="cs-CZ" altLang="cs-CZ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31640" y="2780928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mtClean="0"/>
              <a:t> </a:t>
            </a:r>
            <a:endParaRPr lang="cs-CZ" altLang="cs-CZ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63688" y="5085184"/>
            <a:ext cx="6400800" cy="5676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 smtClean="0"/>
              <a:t> Celkové výsledky 2015</a:t>
            </a:r>
          </a:p>
        </p:txBody>
      </p:sp>
    </p:spTree>
    <p:extLst>
      <p:ext uri="{BB962C8B-B14F-4D97-AF65-F5344CB8AC3E}">
        <p14:creationId xmlns:p14="http://schemas.microsoft.com/office/powerpoint/2010/main" val="38412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Návštěvnost jednotlivých provozů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832431"/>
              </p:ext>
            </p:extLst>
          </p:nvPr>
        </p:nvGraphicFramePr>
        <p:xfrm>
          <a:off x="457200" y="1219200"/>
          <a:ext cx="8579296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78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Návštěvnost jednotlivých provozů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74685"/>
              </p:ext>
            </p:extLst>
          </p:nvPr>
        </p:nvGraphicFramePr>
        <p:xfrm>
          <a:off x="467544" y="1412776"/>
          <a:ext cx="8208909" cy="15121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3169"/>
                <a:gridCol w="1099290"/>
                <a:gridCol w="1099290"/>
                <a:gridCol w="1099290"/>
                <a:gridCol w="1099290"/>
                <a:gridCol w="1099290"/>
                <a:gridCol w="1099290"/>
              </a:tblGrid>
              <a:tr h="6719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baseline="0" dirty="0">
                          <a:effectLst/>
                        </a:rPr>
                        <a:t> 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 err="1">
                          <a:effectLst/>
                        </a:rPr>
                        <a:t>denně</a:t>
                      </a:r>
                      <a:endParaRPr lang="cs-CZ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 err="1">
                          <a:effectLst/>
                        </a:rPr>
                        <a:t>několikát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týdně</a:t>
                      </a:r>
                      <a:endParaRPr lang="cs-CZ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 err="1">
                          <a:effectLst/>
                        </a:rPr>
                        <a:t>několikrát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měsíčně</a:t>
                      </a:r>
                      <a:endParaRPr lang="cs-CZ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 err="1">
                          <a:effectLst/>
                        </a:rPr>
                        <a:t>několikrát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za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dané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období</a:t>
                      </a:r>
                      <a:endParaRPr lang="cs-CZ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 err="1">
                          <a:effectLst/>
                        </a:rPr>
                        <a:t>alespoň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jednou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za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dané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období</a:t>
                      </a:r>
                      <a:endParaRPr lang="cs-CZ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 err="1">
                          <a:effectLst/>
                        </a:rPr>
                        <a:t>vůbec</a:t>
                      </a:r>
                      <a:endParaRPr lang="cs-CZ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</a:tr>
              <a:tr h="3377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během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semestru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22 (1,8 %)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221 (17,9 %)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369 (29,9 %)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433 (35,1 %)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184 (14,9 %)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6 (0,5 %)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</a:tr>
              <a:tr h="5024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během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zkouškového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období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11 (0,9 %)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155 (12,6 %)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234 (18,9 %)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288 (23,3 %)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364 (29,5 %)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183 (14,8 %)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86" marR="3886" marT="3886" marB="0" anchor="ctr"/>
                </a:tc>
              </a:tr>
            </a:tbl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297871"/>
              </p:ext>
            </p:extLst>
          </p:nvPr>
        </p:nvGraphicFramePr>
        <p:xfrm>
          <a:off x="1835696" y="3356992"/>
          <a:ext cx="54006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0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Pořadí využívanosti služeb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3809601"/>
              </p:ext>
            </p:extLst>
          </p:nvPr>
        </p:nvGraphicFramePr>
        <p:xfrm>
          <a:off x="1475656" y="1556792"/>
          <a:ext cx="5616624" cy="480297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483859"/>
                <a:gridCol w="1132765"/>
              </a:tblGrid>
              <a:tr h="38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půjčování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knih</a:t>
                      </a:r>
                      <a:r>
                        <a:rPr lang="en-US" sz="1600" u="none" strike="noStrike" dirty="0">
                          <a:effectLst/>
                        </a:rPr>
                        <a:t>/</a:t>
                      </a:r>
                      <a:r>
                        <a:rPr lang="en-US" sz="1600" u="none" strike="noStrike" dirty="0" err="1">
                          <a:effectLst/>
                        </a:rPr>
                        <a:t>dokumentů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vyhledávání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v </a:t>
                      </a:r>
                      <a:r>
                        <a:rPr lang="en-US" sz="1600" u="none" strike="noStrike" dirty="0" err="1">
                          <a:effectLst/>
                        </a:rPr>
                        <a:t>katalozích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6059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vyhledávání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v </a:t>
                      </a:r>
                      <a:r>
                        <a:rPr lang="en-US" sz="1600" u="none" strike="noStrike" dirty="0" err="1">
                          <a:effectLst/>
                        </a:rPr>
                        <a:t>elektronických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informačních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zdrojích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prezenční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studium</a:t>
                      </a:r>
                      <a:r>
                        <a:rPr lang="en-US" sz="1600" u="none" strike="noStrike" dirty="0">
                          <a:effectLst/>
                        </a:rPr>
                        <a:t> (</a:t>
                      </a:r>
                      <a:r>
                        <a:rPr lang="en-US" sz="1600" u="none" strike="noStrike" dirty="0" err="1">
                          <a:effectLst/>
                        </a:rPr>
                        <a:t>studium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ve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studovně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kopírování</a:t>
                      </a:r>
                      <a:r>
                        <a:rPr lang="en-US" sz="1600" u="none" strike="noStrike" dirty="0" smtClean="0">
                          <a:effectLst/>
                        </a:rPr>
                        <a:t>/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skenování</a:t>
                      </a:r>
                      <a:r>
                        <a:rPr lang="en-US" sz="1600" u="none" strike="noStrike" dirty="0" smtClean="0">
                          <a:effectLst/>
                        </a:rPr>
                        <a:t>/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tisk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dokumentů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zjišťování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informací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za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asistence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knihovníka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studium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v </a:t>
                      </a:r>
                      <a:r>
                        <a:rPr lang="en-US" sz="1600" u="none" strike="noStrike" dirty="0" err="1">
                          <a:effectLst/>
                        </a:rPr>
                        <a:t>individuální</a:t>
                      </a:r>
                      <a:r>
                        <a:rPr lang="en-US" sz="1600" u="none" strike="noStrike" dirty="0">
                          <a:effectLst/>
                        </a:rPr>
                        <a:t>/ </a:t>
                      </a:r>
                      <a:r>
                        <a:rPr lang="en-US" sz="1600" u="none" strike="noStrike" dirty="0" err="1">
                          <a:effectLst/>
                        </a:rPr>
                        <a:t>týmové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studovně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6059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půjčování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dokumentů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prostřednictvím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meziknihovní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výpůjční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služby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nákup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kancelářských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potřeb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6059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půjčování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elektronických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zařízení</a:t>
                      </a:r>
                      <a:r>
                        <a:rPr lang="en-US" sz="1600" u="none" strike="noStrike" dirty="0">
                          <a:effectLst/>
                        </a:rPr>
                        <a:t> (</a:t>
                      </a:r>
                      <a:r>
                        <a:rPr lang="en-US" sz="1600" u="none" strike="noStrike" dirty="0" err="1">
                          <a:effectLst/>
                        </a:rPr>
                        <a:t>čtečky</a:t>
                      </a:r>
                      <a:r>
                        <a:rPr lang="en-US" sz="1600" u="none" strike="noStrike" dirty="0">
                          <a:effectLst/>
                        </a:rPr>
                        <a:t> e-</a:t>
                      </a:r>
                      <a:r>
                        <a:rPr lang="en-US" sz="1600" u="none" strike="noStrike" dirty="0" err="1">
                          <a:effectLst/>
                        </a:rPr>
                        <a:t>knih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endParaRPr lang="cs-CZ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notebooky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dataprojektor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jednotlivých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Hodnoceno jako ve škole</a:t>
            </a:r>
          </a:p>
          <a:p>
            <a:r>
              <a:rPr lang="cs-CZ" dirty="0" smtClean="0"/>
              <a:t>Uváděna průměrná známka za celou UK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05663"/>
              </p:ext>
            </p:extLst>
          </p:nvPr>
        </p:nvGraphicFramePr>
        <p:xfrm>
          <a:off x="1259633" y="2348882"/>
          <a:ext cx="6264694" cy="38164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464066"/>
                <a:gridCol w="900314"/>
                <a:gridCol w="900314"/>
              </a:tblGrid>
              <a:tr h="364073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320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aktuálnost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a </a:t>
                      </a:r>
                      <a:r>
                        <a:rPr lang="en-US" sz="1600" u="none" strike="noStrike" dirty="0" err="1">
                          <a:effectLst/>
                        </a:rPr>
                        <a:t>úplnostu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fondů</a:t>
                      </a:r>
                      <a:r>
                        <a:rPr lang="en-US" sz="1600" u="none" strike="noStrike" dirty="0">
                          <a:effectLst/>
                        </a:rPr>
                        <a:t> (</a:t>
                      </a:r>
                      <a:r>
                        <a:rPr lang="en-US" sz="1600" u="none" strike="noStrike" dirty="0" err="1">
                          <a:effectLst/>
                        </a:rPr>
                        <a:t>nové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tituly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pokrytí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oboru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640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dostatečný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počet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výtisků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40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dostupnost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odborných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časopisů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320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studijní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prostředí</a:t>
                      </a:r>
                      <a:r>
                        <a:rPr lang="en-US" sz="1600" u="none" strike="noStrike" dirty="0">
                          <a:effectLst/>
                        </a:rPr>
                        <a:t> (</a:t>
                      </a:r>
                      <a:r>
                        <a:rPr lang="en-US" sz="1600" u="none" strike="noStrike" dirty="0" err="1">
                          <a:effectLst/>
                        </a:rPr>
                        <a:t>prostor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světla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studijní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cs-CZ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místa</a:t>
                      </a:r>
                      <a:r>
                        <a:rPr lang="en-US" sz="1600" u="none" strike="noStrike" dirty="0">
                          <a:effectLst/>
                        </a:rPr>
                        <a:t>...)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640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technické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vybavení</a:t>
                      </a:r>
                      <a:r>
                        <a:rPr lang="en-US" sz="1600" u="none" strike="noStrike" dirty="0">
                          <a:effectLst/>
                        </a:rPr>
                        <a:t> (PC, </a:t>
                      </a:r>
                      <a:r>
                        <a:rPr lang="en-US" sz="1600" u="none" strike="noStrike" dirty="0" err="1">
                          <a:effectLst/>
                        </a:rPr>
                        <a:t>tiskárny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kopírky</a:t>
                      </a:r>
                      <a:r>
                        <a:rPr lang="en-US" sz="1600" u="none" strike="noStrike" dirty="0">
                          <a:effectLst/>
                        </a:rPr>
                        <a:t>...)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640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přístup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k </a:t>
                      </a:r>
                      <a:r>
                        <a:rPr lang="en-US" sz="1600" u="none" strike="noStrike" dirty="0" err="1">
                          <a:effectLst/>
                        </a:rPr>
                        <a:t>internetu</a:t>
                      </a:r>
                      <a:r>
                        <a:rPr lang="en-US" sz="1600" u="none" strike="noStrike" dirty="0">
                          <a:effectLst/>
                        </a:rPr>
                        <a:t> v </a:t>
                      </a:r>
                      <a:r>
                        <a:rPr lang="en-US" sz="1600" u="none" strike="noStrike" dirty="0" err="1">
                          <a:effectLst/>
                        </a:rPr>
                        <a:t>knihovně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679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informační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materiály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připravované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knihovnou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cs-CZ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en-US" sz="1600" u="none" strike="noStrike" dirty="0" err="1">
                          <a:effectLst/>
                        </a:rPr>
                        <a:t>nápovědy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letáky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nástěnky</a:t>
                      </a:r>
                      <a:r>
                        <a:rPr lang="en-US" sz="1600" u="none" strike="noStrike" dirty="0">
                          <a:effectLst/>
                        </a:rPr>
                        <a:t>...)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640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celkové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hodnocení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3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pracovníků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Hodnoceno jako ve škole</a:t>
            </a:r>
          </a:p>
          <a:p>
            <a:r>
              <a:rPr lang="cs-CZ" dirty="0" smtClean="0"/>
              <a:t>Uváděna průměrná známka za celou UK</a:t>
            </a:r>
          </a:p>
          <a:p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83883"/>
              </p:ext>
            </p:extLst>
          </p:nvPr>
        </p:nvGraphicFramePr>
        <p:xfrm>
          <a:off x="2123728" y="2924944"/>
          <a:ext cx="5040560" cy="158417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44894"/>
                <a:gridCol w="995666"/>
              </a:tblGrid>
              <a:tr h="618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baseline="0" dirty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úroveň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odborných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znalostí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baseline="0" dirty="0">
                          <a:effectLst/>
                        </a:rPr>
                        <a:t>1,5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965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baseline="0" dirty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osobní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přístup</a:t>
                      </a:r>
                      <a:r>
                        <a:rPr lang="en-US" sz="1400" u="none" strike="noStrike" baseline="0" dirty="0">
                          <a:effectLst/>
                        </a:rPr>
                        <a:t> a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komunikace</a:t>
                      </a:r>
                      <a:r>
                        <a:rPr lang="en-US" sz="1400" u="none" strike="noStrike" baseline="0" dirty="0">
                          <a:effectLst/>
                        </a:rPr>
                        <a:t> (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zdvořilost</a:t>
                      </a:r>
                      <a:r>
                        <a:rPr lang="en-US" sz="1400" u="none" strike="noStrike" baseline="0" dirty="0">
                          <a:effectLst/>
                        </a:rPr>
                        <a:t>,  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důvěryhodnost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ochota</a:t>
                      </a:r>
                      <a:r>
                        <a:rPr lang="en-US" sz="1400" u="none" strike="noStrike" baseline="0" dirty="0">
                          <a:effectLst/>
                        </a:rPr>
                        <a:t>...)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baseline="0" dirty="0">
                          <a:effectLst/>
                        </a:rPr>
                        <a:t>1,5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9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Využívám</a:t>
            </a:r>
            <a:r>
              <a:rPr lang="en-US" dirty="0"/>
              <a:t> online </a:t>
            </a:r>
            <a:r>
              <a:rPr lang="en-US" dirty="0" err="1"/>
              <a:t>eletronické</a:t>
            </a:r>
            <a:r>
              <a:rPr lang="en-US" dirty="0"/>
              <a:t>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dostupné</a:t>
            </a:r>
            <a:r>
              <a:rPr lang="en-US" dirty="0"/>
              <a:t> z </a:t>
            </a:r>
            <a:r>
              <a:rPr lang="en-US" dirty="0" smtClean="0">
                <a:hlinkClick r:id="rId2"/>
              </a:rPr>
              <a:t>www.knihovna.zcu.cz/elektronicke-informacni-zdroje</a:t>
            </a:r>
            <a:r>
              <a:rPr lang="cs-CZ" dirty="0" smtClean="0"/>
              <a:t>:</a:t>
            </a:r>
          </a:p>
          <a:p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848335"/>
              </p:ext>
            </p:extLst>
          </p:nvPr>
        </p:nvGraphicFramePr>
        <p:xfrm>
          <a:off x="1763688" y="2420888"/>
          <a:ext cx="525658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11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Online </a:t>
            </a:r>
            <a:r>
              <a:rPr lang="en-US" sz="2400" dirty="0" err="1"/>
              <a:t>elektronické</a:t>
            </a:r>
            <a:r>
              <a:rPr lang="en-US" sz="2400" dirty="0"/>
              <a:t> </a:t>
            </a:r>
            <a:r>
              <a:rPr lang="en-US" sz="2400" dirty="0" err="1"/>
              <a:t>informační</a:t>
            </a:r>
            <a:r>
              <a:rPr lang="en-US" sz="2400" dirty="0"/>
              <a:t> </a:t>
            </a:r>
            <a:r>
              <a:rPr lang="en-US" sz="2400" dirty="0" err="1"/>
              <a:t>zdroje</a:t>
            </a:r>
            <a:r>
              <a:rPr lang="en-US" sz="2400" dirty="0"/>
              <a:t> </a:t>
            </a:r>
            <a:r>
              <a:rPr lang="en-US" sz="2400" dirty="0" err="1"/>
              <a:t>dostupné</a:t>
            </a:r>
            <a:r>
              <a:rPr lang="en-US" sz="2400" dirty="0"/>
              <a:t> z www.knihovna.zcu.cz/elektronicke-informacni-zdroje </a:t>
            </a:r>
            <a:r>
              <a:rPr lang="en-US" sz="2400" dirty="0" err="1"/>
              <a:t>nevyužívám</a:t>
            </a:r>
            <a:r>
              <a:rPr lang="en-US" sz="2400" dirty="0"/>
              <a:t> proto, </a:t>
            </a:r>
            <a:r>
              <a:rPr lang="en-US" sz="2400" dirty="0" err="1"/>
              <a:t>že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endParaRPr lang="cs-CZ" b="1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585691"/>
              </p:ext>
            </p:extLst>
          </p:nvPr>
        </p:nvGraphicFramePr>
        <p:xfrm>
          <a:off x="611560" y="2492896"/>
          <a:ext cx="7704856" cy="401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031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Elektronické</a:t>
            </a:r>
            <a:r>
              <a:rPr lang="en-US" sz="2400" dirty="0"/>
              <a:t> </a:t>
            </a:r>
            <a:r>
              <a:rPr lang="en-US" sz="2400" dirty="0" err="1"/>
              <a:t>informační</a:t>
            </a:r>
            <a:r>
              <a:rPr lang="en-US" sz="2400" dirty="0"/>
              <a:t> </a:t>
            </a:r>
            <a:r>
              <a:rPr lang="en-US" sz="2400" dirty="0" err="1"/>
              <a:t>zdroje</a:t>
            </a:r>
            <a:r>
              <a:rPr lang="en-US" sz="2400" dirty="0"/>
              <a:t> </a:t>
            </a:r>
            <a:r>
              <a:rPr lang="en-US" sz="2400" dirty="0" err="1"/>
              <a:t>dostupné</a:t>
            </a:r>
            <a:r>
              <a:rPr lang="en-US" sz="2400" dirty="0"/>
              <a:t> </a:t>
            </a:r>
            <a:r>
              <a:rPr lang="en-US" sz="2400" dirty="0" err="1"/>
              <a:t>prostřednictvím</a:t>
            </a:r>
            <a:r>
              <a:rPr lang="en-US" sz="2400" dirty="0"/>
              <a:t> </a:t>
            </a:r>
            <a:r>
              <a:rPr lang="en-US" sz="2400" dirty="0" smtClean="0"/>
              <a:t>www.knihovna.zcu.cz/elektronicke-informacni-zdroje </a:t>
            </a:r>
            <a:r>
              <a:rPr lang="en-US" sz="2400" dirty="0" err="1"/>
              <a:t>využívám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endParaRPr lang="cs-CZ" sz="24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840730"/>
              </p:ext>
            </p:extLst>
          </p:nvPr>
        </p:nvGraphicFramePr>
        <p:xfrm>
          <a:off x="899592" y="2348880"/>
          <a:ext cx="7560840" cy="41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2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online služeb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Hodnoceno jako ve škole</a:t>
            </a:r>
          </a:p>
          <a:p>
            <a:r>
              <a:rPr lang="cs-CZ" sz="2200" dirty="0" smtClean="0"/>
              <a:t>Uváděna průměrná známka za celou UK</a:t>
            </a:r>
          </a:p>
          <a:p>
            <a:r>
              <a:rPr lang="cs-CZ" sz="2200" dirty="0" smtClean="0"/>
              <a:t>Uvedeno zároveň procento uživatelů, kteří dané kritérium nehodnotili</a:t>
            </a:r>
          </a:p>
          <a:p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66335"/>
              </p:ext>
            </p:extLst>
          </p:nvPr>
        </p:nvGraphicFramePr>
        <p:xfrm>
          <a:off x="1043607" y="2852936"/>
          <a:ext cx="6840761" cy="33123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15759"/>
                <a:gridCol w="816808"/>
                <a:gridCol w="1208194"/>
              </a:tblGrid>
              <a:tr h="465220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baseline="0" dirty="0" smtClean="0">
                          <a:effectLst/>
                        </a:rPr>
                        <a:t>  známka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baseline="0" dirty="0" smtClean="0">
                          <a:effectLst/>
                        </a:rPr>
                        <a:t>  nehodnotilo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7257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baseline="0" dirty="0" smtClean="0">
                          <a:effectLst/>
                        </a:rPr>
                        <a:t>  elektronické </a:t>
                      </a:r>
                      <a:r>
                        <a:rPr lang="pl-PL" sz="1400" u="none" strike="noStrike" baseline="0" dirty="0">
                          <a:effectLst/>
                        </a:rPr>
                        <a:t>informační zdroje dostupné z 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pl-PL" sz="1400" u="none" strike="noStrike" baseline="0" dirty="0" smtClean="0">
                          <a:effectLst/>
                          <a:hlinkClick r:id="rId2"/>
                        </a:rPr>
                        <a:t>  www.knihovna.zcu.cz/elektronicke-informacni-zdroje</a:t>
                      </a:r>
                      <a:endParaRPr lang="pl-PL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1,9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49,7 %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652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elektronický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katalog</a:t>
                      </a:r>
                      <a:r>
                        <a:rPr lang="en-US" sz="1400" u="none" strike="noStrike" baseline="0" dirty="0">
                          <a:effectLst/>
                        </a:rPr>
                        <a:t> Aleph (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přehlednost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navigace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čtenářské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konto</a:t>
                      </a:r>
                      <a:r>
                        <a:rPr lang="en-US" sz="1400" u="none" strike="noStrike" baseline="0" dirty="0">
                          <a:effectLst/>
                        </a:rPr>
                        <a:t>...)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2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26,1 %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652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naskenovaný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lístkový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katalog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Comdat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Pedagogické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knihovny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2,1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85,6 %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7257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Digitální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400" u="none" strike="noStrike" baseline="0" dirty="0">
                          <a:effectLst/>
                        </a:rPr>
                        <a:t> ZČU (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bakalářské</a:t>
                      </a:r>
                      <a:r>
                        <a:rPr lang="en-US" sz="1400" u="none" strike="noStrike" baseline="0" dirty="0">
                          <a:effectLst/>
                        </a:rPr>
                        <a:t> a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diplomové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práce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vědecké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endParaRPr lang="cs-CZ" sz="1400" u="none" strike="noStrike" baseline="0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práce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publikace</a:t>
                      </a:r>
                      <a:r>
                        <a:rPr lang="en-US" sz="1400" u="none" strike="noStrike" baseline="0" dirty="0">
                          <a:effectLst/>
                        </a:rPr>
                        <a:t> ZČU)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1,8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50,8 %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652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nabídka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>
                          <a:effectLst/>
                        </a:rPr>
                        <a:t>e-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knih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2,3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74,0 %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7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</a:t>
            </a:r>
            <a:r>
              <a:rPr lang="cs-CZ" dirty="0" err="1" smtClean="0"/>
              <a:t>bibliobox</a:t>
            </a:r>
            <a:r>
              <a:rPr lang="cs-CZ" dirty="0" smtClean="0"/>
              <a:t> a </a:t>
            </a:r>
            <a:r>
              <a:rPr lang="cs-CZ" dirty="0" err="1" smtClean="0"/>
              <a:t>self-check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200" dirty="0"/>
              <a:t>Hodnoceno jako ve škole</a:t>
            </a:r>
          </a:p>
          <a:p>
            <a:r>
              <a:rPr lang="cs-CZ" sz="2200" dirty="0"/>
              <a:t>Uváděna průměrná známka za celou UK</a:t>
            </a:r>
          </a:p>
          <a:p>
            <a:r>
              <a:rPr lang="cs-CZ" sz="2200" dirty="0"/>
              <a:t>Uvedeno zároveň procento uživatelů, kteří dané kritérium nehodnotili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39827"/>
              </p:ext>
            </p:extLst>
          </p:nvPr>
        </p:nvGraphicFramePr>
        <p:xfrm>
          <a:off x="1403648" y="2852936"/>
          <a:ext cx="5904656" cy="302433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80029"/>
                <a:gridCol w="701543"/>
                <a:gridCol w="1023084"/>
              </a:tblGrid>
              <a:tr h="619742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baseline="0" dirty="0">
                          <a:effectLst/>
                        </a:rPr>
                        <a:t>známka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baseline="0" dirty="0">
                          <a:effectLst/>
                        </a:rPr>
                        <a:t>nehodnotilo</a:t>
                      </a:r>
                      <a:endParaRPr lang="cs-CZ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4377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Biblioboxy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>
                          <a:effectLst/>
                        </a:rPr>
                        <a:t>pro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vracení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knih</a:t>
                      </a:r>
                      <a:r>
                        <a:rPr lang="en-US" sz="1400" u="none" strike="noStrike" baseline="0" dirty="0">
                          <a:effectLst/>
                        </a:rPr>
                        <a:t> (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Univerzitní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400" u="none" strike="noStrike" baseline="0" dirty="0">
                          <a:effectLst/>
                        </a:rPr>
                        <a:t>.,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Klatovská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ul</a:t>
                      </a:r>
                      <a:r>
                        <a:rPr lang="en-US" sz="1400" u="none" strike="noStrike" baseline="0" dirty="0">
                          <a:effectLst/>
                        </a:rPr>
                        <a:t>.,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Sady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Pětatřicátníků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Máchova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400" u="none" strike="noStrike" baseline="0" dirty="0">
                          <a:effectLst/>
                        </a:rPr>
                        <a:t>.,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Hlavní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nádraží</a:t>
                      </a:r>
                      <a:r>
                        <a:rPr lang="en-US" sz="1400" u="none" strike="noStrike" baseline="0" dirty="0">
                          <a:effectLst/>
                        </a:rPr>
                        <a:t> ČD, 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Centrální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autobusové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nádraží</a:t>
                      </a:r>
                      <a:r>
                        <a:rPr lang="en-US" sz="1400" u="none" strike="noStrike" baseline="0" dirty="0">
                          <a:effectLst/>
                        </a:rPr>
                        <a:t>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1,3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28,1 %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9667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Samoobslužný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výpůjční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systém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tzv</a:t>
                      </a:r>
                      <a:r>
                        <a:rPr lang="en-US" sz="1400" u="none" strike="noStrike" baseline="0" dirty="0">
                          <a:effectLst/>
                        </a:rPr>
                        <a:t>. Self-check (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endParaRPr lang="cs-CZ" sz="1400" u="none" strike="noStrike" baseline="0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Bory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Pedagogická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400" u="none" strike="noStrike" baseline="0" dirty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Právnické</a:t>
                      </a:r>
                      <a:r>
                        <a:rPr lang="en-US" sz="1400" u="none" strike="noStrike" baseline="0" dirty="0">
                          <a:effectLst/>
                        </a:rPr>
                        <a:t> a 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Filozofické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fakulty</a:t>
                      </a:r>
                      <a:r>
                        <a:rPr lang="en-US" sz="1400" u="none" strike="noStrike" baseline="0" dirty="0">
                          <a:effectLst/>
                        </a:rPr>
                        <a:t>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>
                          <a:effectLst/>
                        </a:rPr>
                        <a:t>1,4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</a:rPr>
                        <a:t>64,6 %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		</a:t>
            </a:r>
            <a:endParaRPr lang="cs-CZ" sz="2400" b="1" dirty="0"/>
          </a:p>
          <a:p>
            <a:r>
              <a:rPr lang="cs-CZ" sz="2400" dirty="0"/>
              <a:t>Termín 1.3. – 31.3.2015</a:t>
            </a:r>
          </a:p>
          <a:p>
            <a:r>
              <a:rPr lang="cs-CZ" sz="2400" dirty="0"/>
              <a:t>Hodnoceno 1 358 dotazníků</a:t>
            </a:r>
          </a:p>
          <a:p>
            <a:r>
              <a:rPr lang="cs-CZ" sz="2400" dirty="0"/>
              <a:t>Uživatelé osloveni s žádostí o vyplnění emailem</a:t>
            </a:r>
          </a:p>
          <a:p>
            <a:pPr lvl="1"/>
            <a:r>
              <a:rPr lang="cs-CZ" sz="2000" dirty="0" smtClean="0"/>
              <a:t>Celkem odesláno </a:t>
            </a:r>
            <a:r>
              <a:rPr lang="cs-CZ" sz="2000" dirty="0"/>
              <a:t>15 474 emailů</a:t>
            </a:r>
            <a:endParaRPr lang="cs-CZ" sz="2400" dirty="0"/>
          </a:p>
          <a:p>
            <a:r>
              <a:rPr lang="cs-CZ" sz="2400" dirty="0"/>
              <a:t>Papírové dotazníky přepisovány do databáze</a:t>
            </a:r>
          </a:p>
          <a:p>
            <a:r>
              <a:rPr lang="cs-CZ" sz="2400" dirty="0"/>
              <a:t>Webový dotazník – </a:t>
            </a:r>
            <a:r>
              <a:rPr lang="cs-CZ" sz="2400" dirty="0" smtClean="0"/>
              <a:t>survio.com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>
              <a:spcBef>
                <a:spcPts val="2400"/>
              </a:spcBef>
            </a:pPr>
            <a:r>
              <a:rPr lang="cs-CZ" sz="1400" dirty="0" smtClean="0"/>
              <a:t>Poznámka</a:t>
            </a:r>
            <a:r>
              <a:rPr lang="cs-CZ" sz="1400" dirty="0"/>
              <a:t>: </a:t>
            </a:r>
            <a:br>
              <a:rPr lang="cs-CZ" sz="1400" dirty="0"/>
            </a:br>
            <a:r>
              <a:rPr lang="cs-CZ" sz="1400" dirty="0"/>
              <a:t>V případě otázek, kde bylo možné zadat více odpovědí, může být součet procent větší než 100. 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Přání uživatelů v oblasti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knihovních</a:t>
            </a:r>
            <a:r>
              <a:rPr lang="en-US" dirty="0"/>
              <a:t> a </a:t>
            </a:r>
            <a:r>
              <a:rPr lang="en-US" dirty="0" err="1"/>
              <a:t>informačních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</a:t>
            </a:r>
            <a:r>
              <a:rPr lang="en-US" dirty="0" err="1"/>
              <a:t>Univerzitní</a:t>
            </a:r>
            <a:r>
              <a:rPr lang="en-US" dirty="0"/>
              <a:t> </a:t>
            </a:r>
            <a:r>
              <a:rPr lang="en-US" dirty="0" err="1"/>
              <a:t>knihovny</a:t>
            </a:r>
            <a:r>
              <a:rPr lang="en-US" dirty="0"/>
              <a:t> ZČU </a:t>
            </a:r>
            <a:r>
              <a:rPr lang="en-US" dirty="0" err="1"/>
              <a:t>bych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přál</a:t>
            </a:r>
            <a:r>
              <a:rPr lang="en-US" dirty="0"/>
              <a:t>/a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96726"/>
              </p:ext>
            </p:extLst>
          </p:nvPr>
        </p:nvGraphicFramePr>
        <p:xfrm>
          <a:off x="539552" y="2276875"/>
          <a:ext cx="3816424" cy="374441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34782"/>
                <a:gridCol w="381642"/>
              </a:tblGrid>
              <a:tr h="2525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2015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58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větší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možnost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půjčování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knih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domů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058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dostatečný počet výtisků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95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aktuálnější a úplnější fond (nové tituly, pokrytí oboru...)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058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větší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možnost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půjčování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časopisů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domů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4.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058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širší nabídku elektronických informačních zdrojů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5.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95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zlepšení studijních podmínek (více studijních míst, lepší prostory...)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95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zlepšení technického vybavení (PC, kopírky, tiskárny...)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7.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7831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školení pro seznámení se službami UK ZČU i dalších knihoven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8.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560404"/>
              </p:ext>
            </p:extLst>
          </p:nvPr>
        </p:nvGraphicFramePr>
        <p:xfrm>
          <a:off x="4644008" y="2276872"/>
          <a:ext cx="4104456" cy="374441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02058"/>
                <a:gridCol w="402398"/>
              </a:tblGrid>
              <a:tr h="33160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2008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3160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větší možnost půjčování knih domů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8359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kvalitnější a úplnější fond (nové tituly, dostatečný počet výtisků…)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8359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zlepšení technického vybavení (PC, kopírky, tiskárny…)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8359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zlepšení studijních podmínek (více studijních míst, lepší prostory…)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8359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možnost samoobslužných výpůjček a vracení dokumentů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3160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větší možnost půjčování časopisů domů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3160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širší nabídku EIZ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>
                          <a:effectLst/>
                        </a:rPr>
                        <a:t>7.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8359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>
                          <a:effectLst/>
                        </a:rPr>
                        <a:t>školení pro seznámení se službami UK ZČU i knihoven dalších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u="none" strike="noStrike" dirty="0">
                          <a:effectLst/>
                        </a:rPr>
                        <a:t>8.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technického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1417712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 err="1"/>
              <a:t>Navštěvujete</a:t>
            </a:r>
            <a:r>
              <a:rPr lang="en-US" sz="2300" dirty="0"/>
              <a:t>-li </a:t>
            </a:r>
            <a:r>
              <a:rPr lang="en-US" sz="2300" dirty="0" err="1"/>
              <a:t>více</a:t>
            </a:r>
            <a:r>
              <a:rPr lang="en-US" sz="2300" dirty="0"/>
              <a:t> </a:t>
            </a:r>
            <a:r>
              <a:rPr lang="en-US" sz="2300" dirty="0" err="1"/>
              <a:t>knihoven</a:t>
            </a:r>
            <a:r>
              <a:rPr lang="en-US" sz="2300" dirty="0"/>
              <a:t>/</a:t>
            </a:r>
            <a:r>
              <a:rPr lang="en-US" sz="2300" dirty="0" err="1"/>
              <a:t>studoven</a:t>
            </a:r>
            <a:r>
              <a:rPr lang="en-US" sz="2300" dirty="0"/>
              <a:t> ZČU, </a:t>
            </a:r>
            <a:r>
              <a:rPr lang="en-US" sz="2300" dirty="0" err="1"/>
              <a:t>ohodnoťte</a:t>
            </a:r>
            <a:r>
              <a:rPr lang="en-US" sz="2300" dirty="0"/>
              <a:t> je </a:t>
            </a:r>
            <a:r>
              <a:rPr lang="en-US" sz="2300" dirty="0" err="1"/>
              <a:t>prosím</a:t>
            </a:r>
            <a:r>
              <a:rPr lang="en-US" sz="2300" dirty="0"/>
              <a:t> (</a:t>
            </a:r>
            <a:r>
              <a:rPr lang="en-US" sz="2300" dirty="0" err="1"/>
              <a:t>jako</a:t>
            </a:r>
            <a:r>
              <a:rPr lang="en-US" sz="2300" dirty="0"/>
              <a:t> </a:t>
            </a:r>
            <a:r>
              <a:rPr lang="en-US" sz="2300" dirty="0" err="1"/>
              <a:t>ve</a:t>
            </a:r>
            <a:r>
              <a:rPr lang="en-US" sz="2300" dirty="0"/>
              <a:t> </a:t>
            </a:r>
            <a:r>
              <a:rPr lang="en-US" sz="2300" dirty="0" err="1"/>
              <a:t>škole</a:t>
            </a:r>
            <a:r>
              <a:rPr lang="en-US" sz="2300" dirty="0"/>
              <a:t>) z </a:t>
            </a:r>
            <a:r>
              <a:rPr lang="en-US" sz="2300" dirty="0" err="1"/>
              <a:t>hlediska</a:t>
            </a:r>
            <a:r>
              <a:rPr lang="en-US" sz="2300" dirty="0"/>
              <a:t> </a:t>
            </a:r>
            <a:r>
              <a:rPr lang="en-US" sz="2300" dirty="0" err="1"/>
              <a:t>technického</a:t>
            </a:r>
            <a:r>
              <a:rPr lang="en-US" sz="2300" dirty="0"/>
              <a:t> </a:t>
            </a:r>
            <a:r>
              <a:rPr lang="en-US" sz="2300" dirty="0" err="1"/>
              <a:t>vybavení</a:t>
            </a:r>
            <a:r>
              <a:rPr lang="en-US" sz="2300" dirty="0"/>
              <a:t> (PC, </a:t>
            </a:r>
            <a:r>
              <a:rPr lang="en-US" sz="2300" dirty="0" err="1"/>
              <a:t>kopírky</a:t>
            </a:r>
            <a:r>
              <a:rPr lang="en-US" sz="2300" dirty="0"/>
              <a:t>, </a:t>
            </a:r>
            <a:r>
              <a:rPr lang="en-US" sz="2300" dirty="0" err="1"/>
              <a:t>tiskárny</a:t>
            </a:r>
            <a:r>
              <a:rPr lang="en-US" sz="2300" dirty="0" smtClean="0"/>
              <a:t>...):</a:t>
            </a:r>
            <a:endParaRPr lang="cs-CZ" sz="2300" dirty="0" smtClean="0"/>
          </a:p>
          <a:p>
            <a:pPr lvl="1"/>
            <a:r>
              <a:rPr lang="cs-CZ" sz="1900" dirty="0" smtClean="0"/>
              <a:t>Hodnoceno </a:t>
            </a:r>
            <a:r>
              <a:rPr lang="cs-CZ" sz="1900" dirty="0"/>
              <a:t>jako ve škole</a:t>
            </a:r>
          </a:p>
          <a:p>
            <a:pPr lvl="1"/>
            <a:r>
              <a:rPr lang="cs-CZ" sz="1900" dirty="0"/>
              <a:t>Uváděna průměrná známka za celou UK</a:t>
            </a:r>
          </a:p>
          <a:p>
            <a:pPr lvl="1"/>
            <a:r>
              <a:rPr lang="cs-CZ" sz="1900" dirty="0"/>
              <a:t>Uvedeno zároveň procento uživatelů, kteří dané kritérium nehodnotili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0101"/>
              </p:ext>
            </p:extLst>
          </p:nvPr>
        </p:nvGraphicFramePr>
        <p:xfrm>
          <a:off x="611560" y="2636914"/>
          <a:ext cx="7704856" cy="360039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52715"/>
                <a:gridCol w="1133537"/>
                <a:gridCol w="1226134"/>
                <a:gridCol w="766334"/>
                <a:gridCol w="613068"/>
                <a:gridCol w="613068"/>
              </a:tblGrid>
              <a:tr h="296941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2015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baseline="0" dirty="0">
                          <a:effectLst/>
                        </a:rPr>
                        <a:t>2008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931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známka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nehodnotilo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baseline="0" dirty="0">
                          <a:effectLst/>
                        </a:rPr>
                        <a:t>známka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nehodnotilo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93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Bory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Univerzitní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200" u="none" strike="noStrike" baseline="0" dirty="0">
                          <a:effectLst/>
                        </a:rPr>
                        <a:t>.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1,4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30,5 %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1,6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38,8%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93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Bory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studovna</a:t>
                      </a:r>
                      <a:r>
                        <a:rPr lang="en-US" sz="1200" u="none" strike="noStrike" baseline="0" dirty="0">
                          <a:effectLst/>
                        </a:rPr>
                        <a:t>,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Husova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200" u="none" strike="noStrike" baseline="0" dirty="0">
                          <a:effectLst/>
                        </a:rPr>
                        <a:t>.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>
                          <a:effectLst/>
                        </a:rPr>
                        <a:t>2,1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65,4 %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2,4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71,8%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93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Ekonomická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Cheb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Hradební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200" u="none" strike="noStrike" baseline="0" dirty="0">
                          <a:effectLst/>
                        </a:rPr>
                        <a:t>.,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Cheb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>
                          <a:effectLst/>
                        </a:rPr>
                        <a:t>2,2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74,3 %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2,4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79,7%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25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Právnické</a:t>
                      </a:r>
                      <a:r>
                        <a:rPr lang="en-US" sz="1200" u="none" strike="noStrike" baseline="0" dirty="0">
                          <a:effectLst/>
                        </a:rPr>
                        <a:t> a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Filozofické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fakulty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Sady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 </a:t>
                      </a:r>
                    </a:p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Pětatřicátníků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1,8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50,5 %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2,1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59,3%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25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Pedagogická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volný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výběr</a:t>
                      </a:r>
                      <a:r>
                        <a:rPr lang="en-US" sz="1200" u="none" strike="noStrike" baseline="0" dirty="0">
                          <a:effectLst/>
                        </a:rPr>
                        <a:t>,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studovna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přízemí</a:t>
                      </a:r>
                      <a:r>
                        <a:rPr lang="en-US" sz="1200" u="none" strike="noStrike" baseline="0" dirty="0">
                          <a:effectLst/>
                        </a:rPr>
                        <a:t>,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Klatovská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200" u="none" strike="noStrike" baseline="0" dirty="0">
                          <a:effectLst/>
                        </a:rPr>
                        <a:t>.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1,8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51,2 %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2,1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51,1%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25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Pedagogická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studovna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periodik</a:t>
                      </a:r>
                      <a:r>
                        <a:rPr lang="en-US" sz="1200" u="none" strike="noStrike" baseline="0" dirty="0">
                          <a:effectLst/>
                        </a:rPr>
                        <a:t>, 1.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patro</a:t>
                      </a:r>
                      <a:r>
                        <a:rPr lang="en-US" sz="1200" u="none" strike="noStrike" baseline="0" dirty="0">
                          <a:effectLst/>
                        </a:rPr>
                        <a:t>, 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 </a:t>
                      </a:r>
                    </a:p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Klatovská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200" u="none" strike="noStrike" baseline="0" dirty="0">
                          <a:effectLst/>
                        </a:rPr>
                        <a:t>.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1,8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>
                          <a:effectLst/>
                        </a:rPr>
                        <a:t>68,8 %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>
                          <a:effectLst/>
                        </a:rPr>
                        <a:t>2,1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75,2%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93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Pedagogická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studovna</a:t>
                      </a:r>
                      <a:r>
                        <a:rPr lang="en-US" sz="1200" u="none" strike="noStrike" baseline="0" dirty="0">
                          <a:effectLst/>
                        </a:rPr>
                        <a:t>,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Veleslavínova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200" u="none" strike="noStrike" baseline="0" dirty="0">
                          <a:effectLst/>
                        </a:rPr>
                        <a:t>.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>
                          <a:effectLst/>
                        </a:rPr>
                        <a:t>1,8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67,5 %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>
                          <a:effectLst/>
                        </a:rPr>
                        <a:t>2,5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 dirty="0">
                          <a:effectLst/>
                        </a:rPr>
                        <a:t>70,5%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93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zdravotnických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studií</a:t>
                      </a:r>
                      <a:r>
                        <a:rPr lang="en-US" sz="1200" u="none" strike="noStrike" baseline="0" dirty="0">
                          <a:effectLst/>
                        </a:rPr>
                        <a:t> -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Sedláčkova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ul</a:t>
                      </a:r>
                      <a:r>
                        <a:rPr lang="en-US" sz="1200" u="none" strike="noStrike" baseline="0" dirty="0">
                          <a:effectLst/>
                        </a:rPr>
                        <a:t>.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baseline="0">
                          <a:effectLst/>
                        </a:rPr>
                        <a:t>2</a:t>
                      </a:r>
                      <a:endParaRPr lang="cs-CZ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effectLst/>
                        </a:rPr>
                        <a:t>71,4 %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1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technického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69763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Porovnání hodnocení 2015 x 2008</a:t>
            </a:r>
            <a:endParaRPr lang="cs-CZ" sz="20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30585"/>
              </p:ext>
            </p:extLst>
          </p:nvPr>
        </p:nvGraphicFramePr>
        <p:xfrm>
          <a:off x="755576" y="1700808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Nenávštěvníci</a:t>
            </a:r>
            <a:r>
              <a:rPr lang="cs-CZ" dirty="0" smtClean="0"/>
              <a:t>“ knihoven ZČU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200" dirty="0" smtClean="0"/>
              <a:t>44 respondentů využívá pouze vzdálené služby knihovny (</a:t>
            </a:r>
            <a:r>
              <a:rPr lang="cs-CZ" sz="2200" dirty="0"/>
              <a:t>D</a:t>
            </a:r>
            <a:r>
              <a:rPr lang="cs-CZ" sz="2200" dirty="0" smtClean="0"/>
              <a:t>igitální knihovna, EIZ, on-line katalog </a:t>
            </a:r>
            <a:r>
              <a:rPr lang="cs-CZ" sz="2200" dirty="0" err="1" smtClean="0"/>
              <a:t>Aleph</a:t>
            </a:r>
            <a:r>
              <a:rPr lang="cs-CZ" sz="2200" dirty="0" smtClean="0"/>
              <a:t>)</a:t>
            </a:r>
          </a:p>
          <a:p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849210"/>
              </p:ext>
            </p:extLst>
          </p:nvPr>
        </p:nvGraphicFramePr>
        <p:xfrm>
          <a:off x="179512" y="1916832"/>
          <a:ext cx="44644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438266"/>
              </p:ext>
            </p:extLst>
          </p:nvPr>
        </p:nvGraphicFramePr>
        <p:xfrm>
          <a:off x="3419872" y="3356992"/>
          <a:ext cx="5581650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75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Nenávštěvníci</a:t>
            </a:r>
            <a:r>
              <a:rPr lang="cs-CZ" dirty="0" smtClean="0"/>
              <a:t>“ knihoven ZČU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53616"/>
          </a:xfrm>
        </p:spPr>
        <p:txBody>
          <a:bodyPr>
            <a:noAutofit/>
          </a:bodyPr>
          <a:lstStyle/>
          <a:p>
            <a:r>
              <a:rPr lang="cs-CZ" sz="2000" dirty="0" smtClean="0"/>
              <a:t>76 respondentů uvádí, že nenavštěvují ani jednu z knihoven/studoven ZČU</a:t>
            </a:r>
            <a:endParaRPr lang="cs-CZ" sz="20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275871"/>
              </p:ext>
            </p:extLst>
          </p:nvPr>
        </p:nvGraphicFramePr>
        <p:xfrm>
          <a:off x="3995936" y="2636912"/>
          <a:ext cx="502879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74553"/>
              </p:ext>
            </p:extLst>
          </p:nvPr>
        </p:nvGraphicFramePr>
        <p:xfrm>
          <a:off x="107504" y="17728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22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Nenávštěvníci</a:t>
            </a:r>
            <a:r>
              <a:rPr lang="cs-CZ" dirty="0" smtClean="0"/>
              <a:t>“ knihoven ZČU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14361945"/>
              </p:ext>
            </p:extLst>
          </p:nvPr>
        </p:nvGraphicFramePr>
        <p:xfrm>
          <a:off x="1006475" y="1628775"/>
          <a:ext cx="8137525" cy="38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480" y="1268760"/>
            <a:ext cx="7499350" cy="554038"/>
          </a:xfrm>
        </p:spPr>
        <p:txBody>
          <a:bodyPr>
            <a:noAutofit/>
          </a:bodyPr>
          <a:lstStyle/>
          <a:p>
            <a:r>
              <a:rPr lang="en-US" sz="2000" dirty="0" err="1"/>
              <a:t>Nenavštěvuji</a:t>
            </a:r>
            <a:r>
              <a:rPr lang="en-US" sz="2000" dirty="0"/>
              <a:t> </a:t>
            </a:r>
            <a:r>
              <a:rPr lang="en-US" sz="2000" dirty="0" err="1"/>
              <a:t>ani</a:t>
            </a:r>
            <a:r>
              <a:rPr lang="en-US" sz="2000" dirty="0"/>
              <a:t> </a:t>
            </a:r>
            <a:r>
              <a:rPr lang="en-US" sz="2000" dirty="0" err="1"/>
              <a:t>jednu</a:t>
            </a:r>
            <a:r>
              <a:rPr lang="en-US" sz="2000" dirty="0"/>
              <a:t> z </a:t>
            </a:r>
            <a:r>
              <a:rPr lang="en-US" sz="2000" dirty="0" err="1"/>
              <a:t>knihoven</a:t>
            </a:r>
            <a:r>
              <a:rPr lang="en-US" sz="2000" dirty="0"/>
              <a:t>/</a:t>
            </a:r>
            <a:r>
              <a:rPr lang="en-US" sz="2000" dirty="0" err="1"/>
              <a:t>studoven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ZČU z </a:t>
            </a:r>
            <a:r>
              <a:rPr lang="en-US" sz="2000" dirty="0" err="1"/>
              <a:t>důvodu</a:t>
            </a:r>
            <a:r>
              <a:rPr lang="en-US" sz="2000" dirty="0"/>
              <a:t>:</a:t>
            </a:r>
            <a:endParaRPr lang="cs-CZ" sz="2000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51520" y="5229200"/>
            <a:ext cx="8352928" cy="100811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</a:t>
            </a:r>
            <a:r>
              <a:rPr lang="cs-CZ" sz="2000" dirty="0" err="1" smtClean="0"/>
              <a:t>ejčastěji</a:t>
            </a:r>
            <a:r>
              <a:rPr lang="cs-CZ" sz="2000" dirty="0" smtClean="0"/>
              <a:t> získávají respondenti potřebné materiály v jiných knihovnách (SVKPK, Knihovna města Plzně apod.), popřípadě ve svých „domácích“ institucích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1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 co jsme se </a:t>
            </a:r>
            <a:r>
              <a:rPr lang="cs-CZ" altLang="cs-CZ" dirty="0" smtClean="0"/>
              <a:t>ptali v roce 2015?</a:t>
            </a:r>
            <a:endParaRPr lang="cs-CZ" alt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600200"/>
            <a:ext cx="8964612" cy="50688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/>
              <a:t>Zjištění základních informací o respondentovi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Skupina uživatelů (</a:t>
            </a:r>
            <a:r>
              <a:rPr lang="cs-CZ" altLang="cs-CZ" sz="2000"/>
              <a:t>student, akademický/neakademický pracovník ZČU, mimo ZČU)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Druh a délka studia </a:t>
            </a:r>
            <a:r>
              <a:rPr lang="cs-CZ" altLang="cs-CZ" sz="2000"/>
              <a:t>(magistr/bakalář/doktorand, denní/kombinované, ročník studia)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Působiště respondenta na ZČU </a:t>
            </a:r>
            <a:r>
              <a:rPr lang="cs-CZ" altLang="cs-CZ" sz="2000"/>
              <a:t>(fakulta, jiná pracoviště ZČU)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Hodnocení služeb jednotlivých provozů UK ZČU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Výběr nejnavštěvovanějšího provozu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Hodnocení provozů z hlediska: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Otevírací doby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Využívanosti služeb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Hodnocení služeb jako ve škole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Hodnocení pracovníků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36531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260350"/>
            <a:ext cx="8641084" cy="6192986"/>
          </a:xfrm>
        </p:spPr>
        <p:txBody>
          <a:bodyPr/>
          <a:lstStyle/>
          <a:p>
            <a:r>
              <a:rPr lang="cs-CZ" altLang="cs-CZ" sz="2400" dirty="0"/>
              <a:t>Hodnocení služeb UK ZČU celkové</a:t>
            </a:r>
          </a:p>
          <a:p>
            <a:pPr lvl="1"/>
            <a:r>
              <a:rPr lang="cs-CZ" altLang="cs-CZ" sz="2400" dirty="0"/>
              <a:t>Využívanost a hodnocení Elektronických informačních zdrojů</a:t>
            </a:r>
          </a:p>
          <a:p>
            <a:pPr lvl="1"/>
            <a:r>
              <a:rPr lang="cs-CZ" altLang="cs-CZ" sz="2400" dirty="0"/>
              <a:t>Hodnocení </a:t>
            </a:r>
            <a:r>
              <a:rPr lang="cs-CZ" altLang="cs-CZ" sz="2400" dirty="0" smtClean="0"/>
              <a:t>online služeb knihovny (nehodnoceno 2008)</a:t>
            </a:r>
            <a:endParaRPr lang="cs-CZ" altLang="cs-CZ" sz="2400" dirty="0"/>
          </a:p>
          <a:p>
            <a:pPr lvl="1"/>
            <a:r>
              <a:rPr lang="cs-CZ" altLang="cs-CZ" sz="2400" dirty="0" smtClean="0"/>
              <a:t>Hodnocení samoobslužných výpůjček a vracení (nehodnoceno 2008)</a:t>
            </a:r>
            <a:endParaRPr lang="cs-CZ" altLang="cs-CZ" sz="2400" dirty="0"/>
          </a:p>
          <a:p>
            <a:pPr lvl="1"/>
            <a:r>
              <a:rPr lang="cs-CZ" altLang="cs-CZ" sz="2400" dirty="0"/>
              <a:t>Přání uživatelů v oblasti knihovních a informačních služeb UK ZČU</a:t>
            </a:r>
            <a:r>
              <a:rPr lang="cs-CZ" altLang="cs-CZ" dirty="0"/>
              <a:t>	</a:t>
            </a:r>
            <a:endParaRPr lang="cs-CZ" altLang="cs-CZ" dirty="0" smtClean="0"/>
          </a:p>
          <a:p>
            <a:pPr marL="457200" lvl="1" indent="0">
              <a:buNone/>
            </a:pPr>
            <a:endParaRPr lang="cs-CZ" altLang="cs-CZ" dirty="0"/>
          </a:p>
          <a:p>
            <a:r>
              <a:rPr lang="cs-CZ" altLang="cs-CZ" sz="2400" dirty="0"/>
              <a:t>Prostor pro slovní hodnocení uživatelů</a:t>
            </a:r>
          </a:p>
          <a:p>
            <a:pPr lvl="1"/>
            <a:r>
              <a:rPr lang="cs-CZ" altLang="cs-CZ" sz="2400" dirty="0"/>
              <a:t>Co Vás v knihovně potěšilo</a:t>
            </a:r>
          </a:p>
          <a:p>
            <a:pPr lvl="1"/>
            <a:r>
              <a:rPr lang="cs-CZ" altLang="cs-CZ" sz="2400" dirty="0"/>
              <a:t>Co vás v knihovně nepotěšilo</a:t>
            </a:r>
          </a:p>
          <a:p>
            <a:pPr lvl="1"/>
            <a:r>
              <a:rPr lang="cs-CZ" altLang="cs-CZ" sz="2400" dirty="0"/>
              <a:t>Libovolné připomínky, podněty, návrhy, poznámky, kritika</a:t>
            </a:r>
          </a:p>
        </p:txBody>
      </p:sp>
    </p:spTree>
    <p:extLst>
      <p:ext uri="{BB962C8B-B14F-4D97-AF65-F5344CB8AC3E}">
        <p14:creationId xmlns:p14="http://schemas.microsoft.com/office/powerpoint/2010/main" val="40974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uživatelích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Jsem (je na Vaší úvaze, do které skupiny se zařadíte)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36869"/>
              </p:ext>
            </p:extLst>
          </p:nvPr>
        </p:nvGraphicFramePr>
        <p:xfrm>
          <a:off x="1043608" y="2160270"/>
          <a:ext cx="7272808" cy="393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7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studentů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394657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4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Ročník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Kolikátým rokem studuji na ZČU:</a:t>
            </a:r>
            <a:endParaRPr lang="cs-CZ" dirty="0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012177"/>
              </p:ext>
            </p:extLst>
          </p:nvPr>
        </p:nvGraphicFramePr>
        <p:xfrm>
          <a:off x="827584" y="1628800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4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Působiště na ZČU – celkem všichni respondenti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1946548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95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Návštěvnost knihovny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7785749"/>
              </p:ext>
            </p:extLst>
          </p:nvPr>
        </p:nvGraphicFramePr>
        <p:xfrm>
          <a:off x="457200" y="1988840"/>
          <a:ext cx="8229600" cy="4167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536" y="1268413"/>
            <a:ext cx="8352928" cy="8477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Navštěvuji alespoň jednu z knihoven/studoven na </a:t>
            </a:r>
            <a:r>
              <a:rPr lang="cs-CZ" dirty="0"/>
              <a:t>Z</a:t>
            </a:r>
            <a:r>
              <a:rPr lang="cs-CZ" dirty="0" smtClean="0"/>
              <a:t>ČU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1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Výchozí návrh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1108</Words>
  <Application>Microsoft Office PowerPoint</Application>
  <PresentationFormat>Předvádění na obrazovce (4:3)</PresentationFormat>
  <Paragraphs>292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1_Výchozí návrh</vt:lpstr>
      <vt:lpstr>Původ</vt:lpstr>
      <vt:lpstr>Výsledky ankety Univerzitní knihovny ZČU</vt:lpstr>
      <vt:lpstr>Základní údaje</vt:lpstr>
      <vt:lpstr>Na co jsme se ptali v roce 2015?</vt:lpstr>
      <vt:lpstr>Prezentace aplikace PowerPoint</vt:lpstr>
      <vt:lpstr>Základní informace o uživatelích</vt:lpstr>
      <vt:lpstr>Kategorie studentů</vt:lpstr>
      <vt:lpstr>Ročník studia</vt:lpstr>
      <vt:lpstr>Působiště na ZČU – celkem všichni respondenti</vt:lpstr>
      <vt:lpstr>Návštěvnost knihovny</vt:lpstr>
      <vt:lpstr>Návštěvnost jednotlivých provozů</vt:lpstr>
      <vt:lpstr>Návštěvnost jednotlivých provozů</vt:lpstr>
      <vt:lpstr>Pořadí využívanosti služeb</vt:lpstr>
      <vt:lpstr>Hodnocení jednotlivých služeb</vt:lpstr>
      <vt:lpstr>Hodnocení pracovníků</vt:lpstr>
      <vt:lpstr>Elektronické informační zdroje</vt:lpstr>
      <vt:lpstr>Elektronické informační zdroje</vt:lpstr>
      <vt:lpstr>Elektronické informační zdroje</vt:lpstr>
      <vt:lpstr>Hodnocení online služeb UK</vt:lpstr>
      <vt:lpstr>Hodnocení bibliobox a self-check</vt:lpstr>
      <vt:lpstr>Přání uživatelů v oblasti služeb</vt:lpstr>
      <vt:lpstr>Hodnocení technického vybavení</vt:lpstr>
      <vt:lpstr>Hodnocení technického vybavení</vt:lpstr>
      <vt:lpstr>„Nenávštěvníci“ knihoven ZČU</vt:lpstr>
      <vt:lpstr>„Nenávštěvníci“ knihoven ZČU</vt:lpstr>
      <vt:lpstr>„Nenávštěvníci“ knihoven ZČU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ankety Univerzitní knihovny ZČU</dc:title>
  <dc:creator>Zuzana</dc:creator>
  <cp:lastModifiedBy>Mgr. Jakub POKORNÝ</cp:lastModifiedBy>
  <cp:revision>34</cp:revision>
  <dcterms:created xsi:type="dcterms:W3CDTF">2015-04-28T15:35:58Z</dcterms:created>
  <dcterms:modified xsi:type="dcterms:W3CDTF">2016-03-03T12:00:57Z</dcterms:modified>
</cp:coreProperties>
</file>