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275" r:id="rId3"/>
    <p:sldId id="277" r:id="rId4"/>
    <p:sldId id="278" r:id="rId5"/>
    <p:sldId id="260" r:id="rId6"/>
    <p:sldId id="263" r:id="rId7"/>
    <p:sldId id="264" r:id="rId8"/>
    <p:sldId id="265" r:id="rId9"/>
    <p:sldId id="274" r:id="rId10"/>
    <p:sldId id="276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59" r:id="rId20"/>
    <p:sldId id="258" r:id="rId21"/>
    <p:sldId id="261" r:id="rId22"/>
    <p:sldId id="262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17" autoAdjust="0"/>
  </p:normalViewPr>
  <p:slideViewPr>
    <p:cSldViewPr>
      <p:cViewPr varScale="1">
        <p:scale>
          <a:sx n="83" d="100"/>
          <a:sy n="83" d="100"/>
        </p:scale>
        <p:origin x="-143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List9!$B$5:$B$12</c:f>
              <c:strCache>
                <c:ptCount val="8"/>
                <c:pt idx="0">
                  <c:v>Knihovna Bory - Univerzitní ul.</c:v>
                </c:pt>
                <c:pt idx="1">
                  <c:v>Knihovna Bory - studovna, Husova ul.</c:v>
                </c:pt>
                <c:pt idx="2">
                  <c:v>Ekonomická knihovna Cheb - Hradební ul., Cheb</c:v>
                </c:pt>
                <c:pt idx="3">
                  <c:v>Knihovna Právnické a Filozofické fakulty - Sady Pětatřicátníků</c:v>
                </c:pt>
                <c:pt idx="4">
                  <c:v>Pedagogická knihovna - volný výběr, studovna - přízemí, Klatovská ul.</c:v>
                </c:pt>
                <c:pt idx="5">
                  <c:v>Pedagogická knihovna - studovna periodik, 1. patro, Klatovská ul.</c:v>
                </c:pt>
                <c:pt idx="6">
                  <c:v>Pedagogická knihovna - studovna, Veleslavínova ul.</c:v>
                </c:pt>
                <c:pt idx="7">
                  <c:v>Knihovna zdravotnických studií - Sedláčkova ul.</c:v>
                </c:pt>
              </c:strCache>
            </c:strRef>
          </c:cat>
          <c:val>
            <c:numRef>
              <c:f>List9!$C$5:$C$12</c:f>
              <c:numCache>
                <c:formatCode>General</c:formatCode>
                <c:ptCount val="8"/>
                <c:pt idx="0">
                  <c:v>487</c:v>
                </c:pt>
                <c:pt idx="1">
                  <c:v>32</c:v>
                </c:pt>
                <c:pt idx="2">
                  <c:v>51</c:v>
                </c:pt>
                <c:pt idx="3">
                  <c:v>328</c:v>
                </c:pt>
                <c:pt idx="4">
                  <c:v>241</c:v>
                </c:pt>
                <c:pt idx="5">
                  <c:v>12</c:v>
                </c:pt>
                <c:pt idx="6">
                  <c:v>16</c:v>
                </c:pt>
                <c:pt idx="7">
                  <c:v>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102544473607468"/>
          <c:y val="3.0402716447757879E-2"/>
          <c:w val="0.36971529600466607"/>
          <c:h val="0.89874819049956312"/>
        </c:manualLayout>
      </c:layout>
      <c:overlay val="0"/>
      <c:txPr>
        <a:bodyPr/>
        <a:lstStyle/>
        <a:p>
          <a:pPr>
            <a:defRPr sz="14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List7!$C$3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3.1912290647046426E-2"/>
                  <c:y val="8.36596859608191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3131313131313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2626262626262704E-2"/>
                  <c:y val="3.56125356125356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2626262626262704E-2"/>
                  <c:y val="3.56125356125359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5252525252525252E-2"/>
                  <c:y val="1.0683760683760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List7!$B$4:$B$11</c:f>
              <c:strCache>
                <c:ptCount val="8"/>
                <c:pt idx="0">
                  <c:v>aktuálnost a úplnost fondů (nové tituly, pokrytí oboru)</c:v>
                </c:pt>
                <c:pt idx="1">
                  <c:v>dostatečný počet výtisků</c:v>
                </c:pt>
                <c:pt idx="2">
                  <c:v>dostupnost odborných časopisů</c:v>
                </c:pt>
                <c:pt idx="3">
                  <c:v>studijní prostředí (prostor, světla, studijní místa...)</c:v>
                </c:pt>
                <c:pt idx="4">
                  <c:v>technické vybavení (PC, tiskárny, kopírky...)</c:v>
                </c:pt>
                <c:pt idx="5">
                  <c:v>přístup k internetu v knihovně</c:v>
                </c:pt>
                <c:pt idx="6">
                  <c:v>informační materiály připravované knihovnou (nápovědy, letáky, nástěnky...)</c:v>
                </c:pt>
                <c:pt idx="7">
                  <c:v>celkové hodnocení</c:v>
                </c:pt>
              </c:strCache>
            </c:strRef>
          </c:cat>
          <c:val>
            <c:numRef>
              <c:f>List7!$C$4:$C$11</c:f>
              <c:numCache>
                <c:formatCode>General</c:formatCode>
                <c:ptCount val="8"/>
                <c:pt idx="0">
                  <c:v>2.7</c:v>
                </c:pt>
                <c:pt idx="1">
                  <c:v>3.1</c:v>
                </c:pt>
                <c:pt idx="2">
                  <c:v>2.2999999999999998</c:v>
                </c:pt>
                <c:pt idx="3">
                  <c:v>2</c:v>
                </c:pt>
                <c:pt idx="4">
                  <c:v>1.9</c:v>
                </c:pt>
                <c:pt idx="5">
                  <c:v>1.5</c:v>
                </c:pt>
                <c:pt idx="6">
                  <c:v>1.8</c:v>
                </c:pt>
                <c:pt idx="7">
                  <c:v>2.2999999999999998</c:v>
                </c:pt>
              </c:numCache>
            </c:numRef>
          </c:val>
        </c:ser>
        <c:ser>
          <c:idx val="1"/>
          <c:order val="1"/>
          <c:tx>
            <c:strRef>
              <c:f>List7!$D$3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List7!$B$4:$B$11</c:f>
              <c:strCache>
                <c:ptCount val="8"/>
                <c:pt idx="0">
                  <c:v>aktuálnost a úplnost fondů (nové tituly, pokrytí oboru)</c:v>
                </c:pt>
                <c:pt idx="1">
                  <c:v>dostatečný počet výtisků</c:v>
                </c:pt>
                <c:pt idx="2">
                  <c:v>dostupnost odborných časopisů</c:v>
                </c:pt>
                <c:pt idx="3">
                  <c:v>studijní prostředí (prostor, světla, studijní místa...)</c:v>
                </c:pt>
                <c:pt idx="4">
                  <c:v>technické vybavení (PC, tiskárny, kopírky...)</c:v>
                </c:pt>
                <c:pt idx="5">
                  <c:v>přístup k internetu v knihovně</c:v>
                </c:pt>
                <c:pt idx="6">
                  <c:v>informační materiály připravované knihovnou (nápovědy, letáky, nástěnky...)</c:v>
                </c:pt>
                <c:pt idx="7">
                  <c:v>celkové hodnocení</c:v>
                </c:pt>
              </c:strCache>
            </c:strRef>
          </c:cat>
          <c:val>
            <c:numRef>
              <c:f>List7!$D$4:$D$11</c:f>
              <c:numCache>
                <c:formatCode>General</c:formatCode>
                <c:ptCount val="8"/>
                <c:pt idx="0">
                  <c:v>3.1</c:v>
                </c:pt>
                <c:pt idx="2">
                  <c:v>2.4</c:v>
                </c:pt>
                <c:pt idx="3">
                  <c:v>2.2999999999999998</c:v>
                </c:pt>
                <c:pt idx="4">
                  <c:v>2.5</c:v>
                </c:pt>
                <c:pt idx="5">
                  <c:v>2.2000000000000002</c:v>
                </c:pt>
                <c:pt idx="6">
                  <c:v>2.2000000000000002</c:v>
                </c:pt>
                <c:pt idx="7">
                  <c:v>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1192960"/>
        <c:axId val="161194752"/>
        <c:axId val="167917760"/>
      </c:bar3DChart>
      <c:catAx>
        <c:axId val="1611929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cs-CZ"/>
          </a:p>
        </c:txPr>
        <c:crossAx val="161194752"/>
        <c:crosses val="autoZero"/>
        <c:auto val="1"/>
        <c:lblAlgn val="ctr"/>
        <c:lblOffset val="100"/>
        <c:noMultiLvlLbl val="0"/>
      </c:catAx>
      <c:valAx>
        <c:axId val="1611947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1192960"/>
        <c:crosses val="autoZero"/>
        <c:crossBetween val="between"/>
      </c:valAx>
      <c:serAx>
        <c:axId val="167917760"/>
        <c:scaling>
          <c:orientation val="minMax"/>
        </c:scaling>
        <c:delete val="1"/>
        <c:axPos val="b"/>
        <c:majorTickMark val="out"/>
        <c:minorTickMark val="none"/>
        <c:tickLblPos val="nextTo"/>
        <c:crossAx val="161194752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List7!$C$39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5854516313373502E-2"/>
                  <c:y val="-6.08169973451227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9.1251234047200602E-3"/>
                  <c:y val="-1.5204249336280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0645977305506737E-2"/>
                  <c:y val="-9.12254960176838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8896224114946856E-2"/>
                  <c:y val="-1.2163399469024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List7!$B$40:$B$47</c:f>
              <c:strCache>
                <c:ptCount val="8"/>
                <c:pt idx="0">
                  <c:v>aktuálnost a úplnost fondů (nové tituly, pokrytí oboru)</c:v>
                </c:pt>
                <c:pt idx="1">
                  <c:v>dostatečný počet výtisků</c:v>
                </c:pt>
                <c:pt idx="2">
                  <c:v>dostupnost odborných časopisů</c:v>
                </c:pt>
                <c:pt idx="3">
                  <c:v>studijní prostředí (prostor, světla, studijní místa...)</c:v>
                </c:pt>
                <c:pt idx="4">
                  <c:v>technické vybavení (PC, tiskárny, kopírky...)</c:v>
                </c:pt>
                <c:pt idx="5">
                  <c:v>přístup k internetu v knihovně</c:v>
                </c:pt>
                <c:pt idx="6">
                  <c:v>informační materiály připravované knihovnou (nápovědy, letáky, nástěnky...)</c:v>
                </c:pt>
                <c:pt idx="7">
                  <c:v>celkové hodnocení</c:v>
                </c:pt>
              </c:strCache>
            </c:strRef>
          </c:cat>
          <c:val>
            <c:numRef>
              <c:f>List7!$C$40:$C$47</c:f>
              <c:numCache>
                <c:formatCode>General</c:formatCode>
                <c:ptCount val="8"/>
                <c:pt idx="0">
                  <c:v>2.1</c:v>
                </c:pt>
                <c:pt idx="1">
                  <c:v>2.6</c:v>
                </c:pt>
                <c:pt idx="2">
                  <c:v>2.2999999999999998</c:v>
                </c:pt>
                <c:pt idx="3">
                  <c:v>1.6</c:v>
                </c:pt>
                <c:pt idx="4">
                  <c:v>1.6</c:v>
                </c:pt>
                <c:pt idx="5">
                  <c:v>1.5</c:v>
                </c:pt>
                <c:pt idx="6">
                  <c:v>1.8</c:v>
                </c:pt>
                <c:pt idx="7">
                  <c:v>1.8</c:v>
                </c:pt>
              </c:numCache>
            </c:numRef>
          </c:val>
        </c:ser>
        <c:ser>
          <c:idx val="1"/>
          <c:order val="1"/>
          <c:tx>
            <c:strRef>
              <c:f>List7!$D$39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List7!$B$40:$B$47</c:f>
              <c:strCache>
                <c:ptCount val="8"/>
                <c:pt idx="0">
                  <c:v>aktuálnost a úplnost fondů (nové tituly, pokrytí oboru)</c:v>
                </c:pt>
                <c:pt idx="1">
                  <c:v>dostatečný počet výtisků</c:v>
                </c:pt>
                <c:pt idx="2">
                  <c:v>dostupnost odborných časopisů</c:v>
                </c:pt>
                <c:pt idx="3">
                  <c:v>studijní prostředí (prostor, světla, studijní místa...)</c:v>
                </c:pt>
                <c:pt idx="4">
                  <c:v>technické vybavení (PC, tiskárny, kopírky...)</c:v>
                </c:pt>
                <c:pt idx="5">
                  <c:v>přístup k internetu v knihovně</c:v>
                </c:pt>
                <c:pt idx="6">
                  <c:v>informační materiály připravované knihovnou (nápovědy, letáky, nástěnky...)</c:v>
                </c:pt>
                <c:pt idx="7">
                  <c:v>celkové hodnocení</c:v>
                </c:pt>
              </c:strCache>
            </c:strRef>
          </c:cat>
          <c:val>
            <c:numRef>
              <c:f>List7!$D$40:$D$47</c:f>
              <c:numCache>
                <c:formatCode>General</c:formatCode>
                <c:ptCount val="8"/>
                <c:pt idx="0">
                  <c:v>2.7</c:v>
                </c:pt>
                <c:pt idx="3">
                  <c:v>1.7</c:v>
                </c:pt>
                <c:pt idx="4">
                  <c:v>2</c:v>
                </c:pt>
                <c:pt idx="5">
                  <c:v>2</c:v>
                </c:pt>
                <c:pt idx="6">
                  <c:v>2.1</c:v>
                </c:pt>
                <c:pt idx="7">
                  <c:v>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7805696"/>
        <c:axId val="167807232"/>
        <c:axId val="161231744"/>
      </c:bar3DChart>
      <c:catAx>
        <c:axId val="167805696"/>
        <c:scaling>
          <c:orientation val="minMax"/>
        </c:scaling>
        <c:delete val="0"/>
        <c:axPos val="b"/>
        <c:majorTickMark val="out"/>
        <c:minorTickMark val="none"/>
        <c:tickLblPos val="nextTo"/>
        <c:crossAx val="167807232"/>
        <c:crosses val="autoZero"/>
        <c:auto val="1"/>
        <c:lblAlgn val="ctr"/>
        <c:lblOffset val="100"/>
        <c:noMultiLvlLbl val="0"/>
      </c:catAx>
      <c:valAx>
        <c:axId val="1678072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7805696"/>
        <c:crosses val="autoZero"/>
        <c:crossBetween val="between"/>
      </c:valAx>
      <c:serAx>
        <c:axId val="161231744"/>
        <c:scaling>
          <c:orientation val="minMax"/>
        </c:scaling>
        <c:delete val="1"/>
        <c:axPos val="b"/>
        <c:majorTickMark val="out"/>
        <c:minorTickMark val="none"/>
        <c:tickLblPos val="nextTo"/>
        <c:crossAx val="167807232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List7!$C$28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4334600760456272E-2"/>
                  <c:y val="6.9384215091066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5627376425855515E-3"/>
                  <c:y val="-1.0407632263660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6730038022813688E-2"/>
                  <c:y val="-6.9384215091066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346007604562737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List7!$B$29:$B$36</c:f>
              <c:strCache>
                <c:ptCount val="8"/>
                <c:pt idx="0">
                  <c:v>aktuálnost a úplnost fondů (nové tituly, pokrytí oboru)</c:v>
                </c:pt>
                <c:pt idx="1">
                  <c:v>dostatečný počet výtisků</c:v>
                </c:pt>
                <c:pt idx="2">
                  <c:v>dostupnost odborných časopisů</c:v>
                </c:pt>
                <c:pt idx="3">
                  <c:v>studijní prostředí (prostor, světla, studijní místa...)</c:v>
                </c:pt>
                <c:pt idx="4">
                  <c:v>technické vybavení (PC, tiskárny, kopírky...)</c:v>
                </c:pt>
                <c:pt idx="5">
                  <c:v>přístup k internetu v knihovně</c:v>
                </c:pt>
                <c:pt idx="6">
                  <c:v>informační materiály připravované knihovnou (nápovědy, letáky, nástěnky...)</c:v>
                </c:pt>
                <c:pt idx="7">
                  <c:v>celkové hodnocení</c:v>
                </c:pt>
              </c:strCache>
            </c:strRef>
          </c:cat>
          <c:val>
            <c:numRef>
              <c:f>List7!$C$29:$C$36</c:f>
              <c:numCache>
                <c:formatCode>General</c:formatCode>
                <c:ptCount val="8"/>
                <c:pt idx="0">
                  <c:v>2.2000000000000002</c:v>
                </c:pt>
                <c:pt idx="1">
                  <c:v>2.2999999999999998</c:v>
                </c:pt>
                <c:pt idx="2">
                  <c:v>2.2999999999999998</c:v>
                </c:pt>
                <c:pt idx="3">
                  <c:v>2</c:v>
                </c:pt>
                <c:pt idx="4">
                  <c:v>1.6</c:v>
                </c:pt>
                <c:pt idx="5">
                  <c:v>1.3</c:v>
                </c:pt>
                <c:pt idx="6">
                  <c:v>2.2000000000000002</c:v>
                </c:pt>
                <c:pt idx="7">
                  <c:v>1.8</c:v>
                </c:pt>
              </c:numCache>
            </c:numRef>
          </c:val>
        </c:ser>
        <c:ser>
          <c:idx val="1"/>
          <c:order val="1"/>
          <c:tx>
            <c:strRef>
              <c:f>List7!$D$28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List7!$B$29:$B$36</c:f>
              <c:strCache>
                <c:ptCount val="8"/>
                <c:pt idx="0">
                  <c:v>aktuálnost a úplnost fondů (nové tituly, pokrytí oboru)</c:v>
                </c:pt>
                <c:pt idx="1">
                  <c:v>dostatečný počet výtisků</c:v>
                </c:pt>
                <c:pt idx="2">
                  <c:v>dostupnost odborných časopisů</c:v>
                </c:pt>
                <c:pt idx="3">
                  <c:v>studijní prostředí (prostor, světla, studijní místa...)</c:v>
                </c:pt>
                <c:pt idx="4">
                  <c:v>technické vybavení (PC, tiskárny, kopírky...)</c:v>
                </c:pt>
                <c:pt idx="5">
                  <c:v>přístup k internetu v knihovně</c:v>
                </c:pt>
                <c:pt idx="6">
                  <c:v>informační materiály připravované knihovnou (nápovědy, letáky, nástěnky...)</c:v>
                </c:pt>
                <c:pt idx="7">
                  <c:v>celkové hodnocení</c:v>
                </c:pt>
              </c:strCache>
            </c:strRef>
          </c:cat>
          <c:val>
            <c:numRef>
              <c:f>List7!$D$29:$D$36</c:f>
              <c:numCache>
                <c:formatCode>General</c:formatCode>
                <c:ptCount val="8"/>
                <c:pt idx="0">
                  <c:v>2.1</c:v>
                </c:pt>
                <c:pt idx="2">
                  <c:v>1.7</c:v>
                </c:pt>
                <c:pt idx="3">
                  <c:v>1.8</c:v>
                </c:pt>
                <c:pt idx="4">
                  <c:v>1.9</c:v>
                </c:pt>
                <c:pt idx="5">
                  <c:v>1.8</c:v>
                </c:pt>
                <c:pt idx="6">
                  <c:v>2.4</c:v>
                </c:pt>
                <c:pt idx="7">
                  <c:v>1.9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0233728"/>
        <c:axId val="168497152"/>
        <c:axId val="160015232"/>
      </c:bar3DChart>
      <c:catAx>
        <c:axId val="160233728"/>
        <c:scaling>
          <c:orientation val="minMax"/>
        </c:scaling>
        <c:delete val="0"/>
        <c:axPos val="b"/>
        <c:majorTickMark val="out"/>
        <c:minorTickMark val="none"/>
        <c:tickLblPos val="nextTo"/>
        <c:crossAx val="168497152"/>
        <c:crosses val="autoZero"/>
        <c:auto val="1"/>
        <c:lblAlgn val="ctr"/>
        <c:lblOffset val="100"/>
        <c:noMultiLvlLbl val="0"/>
      </c:catAx>
      <c:valAx>
        <c:axId val="1684971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0233728"/>
        <c:crosses val="autoZero"/>
        <c:crossBetween val="between"/>
      </c:valAx>
      <c:serAx>
        <c:axId val="160015232"/>
        <c:scaling>
          <c:orientation val="minMax"/>
        </c:scaling>
        <c:delete val="1"/>
        <c:axPos val="b"/>
        <c:majorTickMark val="out"/>
        <c:minorTickMark val="none"/>
        <c:tickLblPos val="nextTo"/>
        <c:crossAx val="168497152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List7!$C$16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4980483996877439E-2"/>
                  <c:y val="-3.33889816360601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498048399687743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4348165495706594E-2"/>
                  <c:y val="-3.33889816360601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List7!$B$17:$B$24</c:f>
              <c:strCache>
                <c:ptCount val="8"/>
                <c:pt idx="0">
                  <c:v>aktuálnost a úplnost fondů (nové tituly, pokrytí oboru)</c:v>
                </c:pt>
                <c:pt idx="1">
                  <c:v>dostatečný počet výtisků</c:v>
                </c:pt>
                <c:pt idx="2">
                  <c:v>dostupnost odborných časopisů</c:v>
                </c:pt>
                <c:pt idx="3">
                  <c:v>studijní prostředí (prostor, světla, studijní místa...)</c:v>
                </c:pt>
                <c:pt idx="4">
                  <c:v>technické vybavení (PC, tiskárny, kopírky...)</c:v>
                </c:pt>
                <c:pt idx="5">
                  <c:v>přístup k internetu v knihovně</c:v>
                </c:pt>
                <c:pt idx="6">
                  <c:v>informační materiály připravované knihovnou (nápovědy, letáky, nástěnky...)</c:v>
                </c:pt>
                <c:pt idx="7">
                  <c:v>celkové hodnocení</c:v>
                </c:pt>
              </c:strCache>
            </c:strRef>
          </c:cat>
          <c:val>
            <c:numRef>
              <c:f>List7!$C$17:$C$24</c:f>
              <c:numCache>
                <c:formatCode>General</c:formatCode>
                <c:ptCount val="8"/>
                <c:pt idx="0">
                  <c:v>1.8</c:v>
                </c:pt>
                <c:pt idx="1">
                  <c:v>1.6</c:v>
                </c:pt>
                <c:pt idx="2">
                  <c:v>1.6</c:v>
                </c:pt>
                <c:pt idx="3">
                  <c:v>1.3</c:v>
                </c:pt>
                <c:pt idx="4">
                  <c:v>1.3</c:v>
                </c:pt>
                <c:pt idx="5">
                  <c:v>1.2</c:v>
                </c:pt>
                <c:pt idx="6">
                  <c:v>1.4</c:v>
                </c:pt>
                <c:pt idx="7">
                  <c:v>1.5</c:v>
                </c:pt>
              </c:numCache>
            </c:numRef>
          </c:val>
        </c:ser>
        <c:ser>
          <c:idx val="1"/>
          <c:order val="1"/>
          <c:tx>
            <c:strRef>
              <c:f>List7!$D$16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List7!$B$17:$B$24</c:f>
              <c:strCache>
                <c:ptCount val="8"/>
                <c:pt idx="0">
                  <c:v>aktuálnost a úplnost fondů (nové tituly, pokrytí oboru)</c:v>
                </c:pt>
                <c:pt idx="1">
                  <c:v>dostatečný počet výtisků</c:v>
                </c:pt>
                <c:pt idx="2">
                  <c:v>dostupnost odborných časopisů</c:v>
                </c:pt>
                <c:pt idx="3">
                  <c:v>studijní prostředí (prostor, světla, studijní místa...)</c:v>
                </c:pt>
                <c:pt idx="4">
                  <c:v>technické vybavení (PC, tiskárny, kopírky...)</c:v>
                </c:pt>
                <c:pt idx="5">
                  <c:v>přístup k internetu v knihovně</c:v>
                </c:pt>
                <c:pt idx="6">
                  <c:v>informační materiály připravované knihovnou (nápovědy, letáky, nástěnky...)</c:v>
                </c:pt>
                <c:pt idx="7">
                  <c:v>celkové hodnocení</c:v>
                </c:pt>
              </c:strCache>
            </c:strRef>
          </c:cat>
          <c:val>
            <c:numRef>
              <c:f>List7!$D$17:$D$24</c:f>
              <c:numCache>
                <c:formatCode>General</c:formatCode>
                <c:ptCount val="8"/>
                <c:pt idx="0">
                  <c:v>2.2999999999999998</c:v>
                </c:pt>
                <c:pt idx="2">
                  <c:v>1.9</c:v>
                </c:pt>
                <c:pt idx="3">
                  <c:v>1.4</c:v>
                </c:pt>
                <c:pt idx="4">
                  <c:v>2.4</c:v>
                </c:pt>
                <c:pt idx="5">
                  <c:v>2.2999999999999998</c:v>
                </c:pt>
                <c:pt idx="6">
                  <c:v>1.9</c:v>
                </c:pt>
                <c:pt idx="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8562688"/>
        <c:axId val="168564224"/>
        <c:axId val="168548096"/>
      </c:bar3DChart>
      <c:catAx>
        <c:axId val="168562688"/>
        <c:scaling>
          <c:orientation val="minMax"/>
        </c:scaling>
        <c:delete val="0"/>
        <c:axPos val="b"/>
        <c:majorTickMark val="out"/>
        <c:minorTickMark val="none"/>
        <c:tickLblPos val="nextTo"/>
        <c:crossAx val="168564224"/>
        <c:crosses val="autoZero"/>
        <c:auto val="1"/>
        <c:lblAlgn val="ctr"/>
        <c:lblOffset val="100"/>
        <c:noMultiLvlLbl val="0"/>
      </c:catAx>
      <c:valAx>
        <c:axId val="1685642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8562688"/>
        <c:crosses val="autoZero"/>
        <c:crossBetween val="between"/>
      </c:valAx>
      <c:serAx>
        <c:axId val="168548096"/>
        <c:scaling>
          <c:orientation val="minMax"/>
        </c:scaling>
        <c:delete val="1"/>
        <c:axPos val="b"/>
        <c:majorTickMark val="out"/>
        <c:minorTickMark val="none"/>
        <c:tickLblPos val="nextTo"/>
        <c:crossAx val="168564224"/>
        <c:crosses val="autoZero"/>
      </c:ser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List7!$C$90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List7!$B$91:$B$98</c:f>
              <c:strCache>
                <c:ptCount val="8"/>
                <c:pt idx="0">
                  <c:v>aktuálnost a úplnost fondů (nové tituly, pokrytí oboru)</c:v>
                </c:pt>
                <c:pt idx="1">
                  <c:v>dostatečný počet výtisků</c:v>
                </c:pt>
                <c:pt idx="2">
                  <c:v>dostupnost odborných časopisů</c:v>
                </c:pt>
                <c:pt idx="3">
                  <c:v>studijní prostředí (prostor, světla, studijní místa...)</c:v>
                </c:pt>
                <c:pt idx="4">
                  <c:v>technické vybavení (PC, tiskárny, kopírky...)</c:v>
                </c:pt>
                <c:pt idx="5">
                  <c:v>přístup k internetu v knihovně</c:v>
                </c:pt>
                <c:pt idx="6">
                  <c:v>informační materiály připravované knihovnou (nápovědy, letáky, nástěnky...)</c:v>
                </c:pt>
                <c:pt idx="7">
                  <c:v>celkové hodnocení</c:v>
                </c:pt>
              </c:strCache>
            </c:strRef>
          </c:cat>
          <c:val>
            <c:numRef>
              <c:f>List7!$C$91:$C$98</c:f>
              <c:numCache>
                <c:formatCode>General</c:formatCode>
                <c:ptCount val="8"/>
                <c:pt idx="0">
                  <c:v>2.7</c:v>
                </c:pt>
                <c:pt idx="1">
                  <c:v>2.8</c:v>
                </c:pt>
                <c:pt idx="2">
                  <c:v>2.6</c:v>
                </c:pt>
                <c:pt idx="3">
                  <c:v>2.4</c:v>
                </c:pt>
                <c:pt idx="4">
                  <c:v>2.1</c:v>
                </c:pt>
                <c:pt idx="5">
                  <c:v>1.7</c:v>
                </c:pt>
                <c:pt idx="6">
                  <c:v>2</c:v>
                </c:pt>
                <c:pt idx="7">
                  <c:v>2.2999999999999998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8669568"/>
        <c:axId val="168671104"/>
        <c:axId val="0"/>
      </c:bar3DChart>
      <c:catAx>
        <c:axId val="168669568"/>
        <c:scaling>
          <c:orientation val="minMax"/>
        </c:scaling>
        <c:delete val="0"/>
        <c:axPos val="b"/>
        <c:majorTickMark val="out"/>
        <c:minorTickMark val="none"/>
        <c:tickLblPos val="nextTo"/>
        <c:crossAx val="168671104"/>
        <c:crosses val="autoZero"/>
        <c:auto val="1"/>
        <c:lblAlgn val="ctr"/>
        <c:lblOffset val="100"/>
        <c:noMultiLvlLbl val="0"/>
      </c:catAx>
      <c:valAx>
        <c:axId val="1686711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86695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List2!$C$5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List2!$B$6:$B$13</c:f>
              <c:strCache>
                <c:ptCount val="8"/>
                <c:pt idx="0">
                  <c:v>Knihovna Bory - Univerzitní ul.</c:v>
                </c:pt>
                <c:pt idx="1">
                  <c:v>Knihovna Bory - studovna, Husova ul.</c:v>
                </c:pt>
                <c:pt idx="2">
                  <c:v>Ekonomická knihovna Cheb - Hradební ul., Cheb</c:v>
                </c:pt>
                <c:pt idx="3">
                  <c:v>Knihovna Právnické a Filozofické fakulty - Sady Pětatřicátníků</c:v>
                </c:pt>
                <c:pt idx="4">
                  <c:v>Pedagogická knihovna - přízemí, Klatovská ul.</c:v>
                </c:pt>
                <c:pt idx="5">
                  <c:v>Pedagogická knihovna - 1. patro, Klatovská ul.</c:v>
                </c:pt>
                <c:pt idx="6">
                  <c:v>Pedagogická knihovna - Veleslavínova ul.</c:v>
                </c:pt>
                <c:pt idx="7">
                  <c:v>Knihovna zdravotnických studií - Sedláčkova ul.</c:v>
                </c:pt>
              </c:strCache>
            </c:strRef>
          </c:cat>
          <c:val>
            <c:numRef>
              <c:f>List2!$C$6:$C$13</c:f>
              <c:numCache>
                <c:formatCode>General</c:formatCode>
                <c:ptCount val="8"/>
                <c:pt idx="0">
                  <c:v>1.7</c:v>
                </c:pt>
                <c:pt idx="1">
                  <c:v>2.2999999999999998</c:v>
                </c:pt>
                <c:pt idx="2">
                  <c:v>2</c:v>
                </c:pt>
                <c:pt idx="3">
                  <c:v>2.2999999999999998</c:v>
                </c:pt>
                <c:pt idx="4">
                  <c:v>1.8</c:v>
                </c:pt>
                <c:pt idx="5">
                  <c:v>1.8</c:v>
                </c:pt>
                <c:pt idx="6">
                  <c:v>1.5</c:v>
                </c:pt>
                <c:pt idx="7">
                  <c:v>2.2999999999999998</c:v>
                </c:pt>
              </c:numCache>
            </c:numRef>
          </c:val>
        </c:ser>
        <c:ser>
          <c:idx val="1"/>
          <c:order val="1"/>
          <c:tx>
            <c:strRef>
              <c:f>List2!$D$5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List2!$B$6:$B$13</c:f>
              <c:strCache>
                <c:ptCount val="8"/>
                <c:pt idx="0">
                  <c:v>Knihovna Bory - Univerzitní ul.</c:v>
                </c:pt>
                <c:pt idx="1">
                  <c:v>Knihovna Bory - studovna, Husova ul.</c:v>
                </c:pt>
                <c:pt idx="2">
                  <c:v>Ekonomická knihovna Cheb - Hradební ul., Cheb</c:v>
                </c:pt>
                <c:pt idx="3">
                  <c:v>Knihovna Právnické a Filozofické fakulty - Sady Pětatřicátníků</c:v>
                </c:pt>
                <c:pt idx="4">
                  <c:v>Pedagogická knihovna - přízemí, Klatovská ul.</c:v>
                </c:pt>
                <c:pt idx="5">
                  <c:v>Pedagogická knihovna - 1. patro, Klatovská ul.</c:v>
                </c:pt>
                <c:pt idx="6">
                  <c:v>Pedagogická knihovna - Veleslavínova ul.</c:v>
                </c:pt>
                <c:pt idx="7">
                  <c:v>Knihovna zdravotnických studií - Sedláčkova ul.</c:v>
                </c:pt>
              </c:strCache>
            </c:strRef>
          </c:cat>
          <c:val>
            <c:numRef>
              <c:f>List2!$D$6:$D$13</c:f>
              <c:numCache>
                <c:formatCode>General</c:formatCode>
                <c:ptCount val="8"/>
                <c:pt idx="0">
                  <c:v>1.9</c:v>
                </c:pt>
                <c:pt idx="1">
                  <c:v>2.5</c:v>
                </c:pt>
                <c:pt idx="2">
                  <c:v>2.4</c:v>
                </c:pt>
                <c:pt idx="3">
                  <c:v>2.4</c:v>
                </c:pt>
                <c:pt idx="4">
                  <c:v>2.1</c:v>
                </c:pt>
                <c:pt idx="5">
                  <c:v>1.9</c:v>
                </c:pt>
                <c:pt idx="6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8735872"/>
        <c:axId val="168737408"/>
        <c:axId val="168549888"/>
      </c:bar3DChart>
      <c:catAx>
        <c:axId val="168735872"/>
        <c:scaling>
          <c:orientation val="minMax"/>
        </c:scaling>
        <c:delete val="0"/>
        <c:axPos val="b"/>
        <c:majorTickMark val="out"/>
        <c:minorTickMark val="none"/>
        <c:tickLblPos val="nextTo"/>
        <c:crossAx val="168737408"/>
        <c:crosses val="autoZero"/>
        <c:auto val="1"/>
        <c:lblAlgn val="ctr"/>
        <c:lblOffset val="100"/>
        <c:noMultiLvlLbl val="0"/>
      </c:catAx>
      <c:valAx>
        <c:axId val="1687374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8735872"/>
        <c:crosses val="autoZero"/>
        <c:crossBetween val="between"/>
      </c:valAx>
      <c:serAx>
        <c:axId val="168549888"/>
        <c:scaling>
          <c:orientation val="minMax"/>
        </c:scaling>
        <c:delete val="1"/>
        <c:axPos val="b"/>
        <c:majorTickMark val="out"/>
        <c:minorTickMark val="none"/>
        <c:tickLblPos val="nextTo"/>
        <c:crossAx val="168737408"/>
        <c:crosses val="autoZero"/>
      </c:serAx>
    </c:plotArea>
    <c:legend>
      <c:legendPos val="r"/>
      <c:layout>
        <c:manualLayout>
          <c:xMode val="edge"/>
          <c:yMode val="edge"/>
          <c:x val="0.88947409902374097"/>
          <c:y val="0.35430128926191917"/>
          <c:w val="7.7010193817429629E-2"/>
          <c:h val="0.1390993809116074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List1!$C$16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List1!$B$17:$B$24</c:f>
              <c:strCache>
                <c:ptCount val="8"/>
                <c:pt idx="0">
                  <c:v>Knihovna Bory - Univerzitní ul.</c:v>
                </c:pt>
                <c:pt idx="1">
                  <c:v>Knihovna Bory - Husova ul.</c:v>
                </c:pt>
                <c:pt idx="2">
                  <c:v>Ekonomická knihovna Cheb - Hradební ul., Cheb</c:v>
                </c:pt>
                <c:pt idx="3">
                  <c:v>Knihovna Právnické a Filozofické fakulty - Sady Pětatřicátníků</c:v>
                </c:pt>
                <c:pt idx="4">
                  <c:v>Pedagogická knihovna - přízemí, Klatovská ul.</c:v>
                </c:pt>
                <c:pt idx="5">
                  <c:v>Pedagogická knihovna - 1. patro, Klatovská ul.</c:v>
                </c:pt>
                <c:pt idx="6">
                  <c:v>Pedagogická knihovna -Veleslavínova ul.</c:v>
                </c:pt>
                <c:pt idx="7">
                  <c:v>Knihovna zdravotnických studií - Sedláčkova ul.</c:v>
                </c:pt>
              </c:strCache>
            </c:strRef>
          </c:cat>
          <c:val>
            <c:numRef>
              <c:f>List1!$C$17:$C$24</c:f>
              <c:numCache>
                <c:formatCode>General</c:formatCode>
                <c:ptCount val="8"/>
                <c:pt idx="0">
                  <c:v>1.5</c:v>
                </c:pt>
                <c:pt idx="1">
                  <c:v>2</c:v>
                </c:pt>
                <c:pt idx="2">
                  <c:v>1.4</c:v>
                </c:pt>
                <c:pt idx="3">
                  <c:v>1.6</c:v>
                </c:pt>
                <c:pt idx="4">
                  <c:v>1.4</c:v>
                </c:pt>
                <c:pt idx="5">
                  <c:v>1.4</c:v>
                </c:pt>
                <c:pt idx="6">
                  <c:v>1.1000000000000001</c:v>
                </c:pt>
                <c:pt idx="7">
                  <c:v>1.9</c:v>
                </c:pt>
              </c:numCache>
            </c:numRef>
          </c:val>
        </c:ser>
        <c:ser>
          <c:idx val="1"/>
          <c:order val="1"/>
          <c:tx>
            <c:strRef>
              <c:f>List1!$D$16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3148026635559416E-2"/>
                  <c:y val="-5.14469453376203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List1!$B$17:$B$24</c:f>
              <c:strCache>
                <c:ptCount val="8"/>
                <c:pt idx="0">
                  <c:v>Knihovna Bory - Univerzitní ul.</c:v>
                </c:pt>
                <c:pt idx="1">
                  <c:v>Knihovna Bory - Husova ul.</c:v>
                </c:pt>
                <c:pt idx="2">
                  <c:v>Ekonomická knihovna Cheb - Hradební ul., Cheb</c:v>
                </c:pt>
                <c:pt idx="3">
                  <c:v>Knihovna Právnické a Filozofické fakulty - Sady Pětatřicátníků</c:v>
                </c:pt>
                <c:pt idx="4">
                  <c:v>Pedagogická knihovna - přízemí, Klatovská ul.</c:v>
                </c:pt>
                <c:pt idx="5">
                  <c:v>Pedagogická knihovna - 1. patro, Klatovská ul.</c:v>
                </c:pt>
                <c:pt idx="6">
                  <c:v>Pedagogická knihovna -Veleslavínova ul.</c:v>
                </c:pt>
                <c:pt idx="7">
                  <c:v>Knihovna zdravotnických studií - Sedláčkova ul.</c:v>
                </c:pt>
              </c:strCache>
            </c:strRef>
          </c:cat>
          <c:val>
            <c:numRef>
              <c:f>List1!$D$17:$D$24</c:f>
              <c:numCache>
                <c:formatCode>General</c:formatCode>
                <c:ptCount val="8"/>
                <c:pt idx="0">
                  <c:v>1.6</c:v>
                </c:pt>
                <c:pt idx="1">
                  <c:v>1.9</c:v>
                </c:pt>
                <c:pt idx="2">
                  <c:v>2.1</c:v>
                </c:pt>
                <c:pt idx="3">
                  <c:v>1.8</c:v>
                </c:pt>
                <c:pt idx="4">
                  <c:v>1.6</c:v>
                </c:pt>
                <c:pt idx="5">
                  <c:v>2</c:v>
                </c:pt>
                <c:pt idx="6">
                  <c:v>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2007424"/>
        <c:axId val="172008960"/>
        <c:axId val="168748352"/>
      </c:bar3DChart>
      <c:catAx>
        <c:axId val="1720074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72008960"/>
        <c:crosses val="autoZero"/>
        <c:auto val="1"/>
        <c:lblAlgn val="ctr"/>
        <c:lblOffset val="100"/>
        <c:noMultiLvlLbl val="0"/>
      </c:catAx>
      <c:valAx>
        <c:axId val="1720089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2007424"/>
        <c:crosses val="autoZero"/>
        <c:crossBetween val="between"/>
      </c:valAx>
      <c:serAx>
        <c:axId val="168748352"/>
        <c:scaling>
          <c:orientation val="minMax"/>
        </c:scaling>
        <c:delete val="1"/>
        <c:axPos val="b"/>
        <c:majorTickMark val="out"/>
        <c:minorTickMark val="none"/>
        <c:tickLblPos val="nextTo"/>
        <c:crossAx val="172008960"/>
        <c:crosses val="autoZero"/>
      </c:serAx>
    </c:plotArea>
    <c:legend>
      <c:legendPos val="r"/>
      <c:layout>
        <c:manualLayout>
          <c:xMode val="edge"/>
          <c:yMode val="edge"/>
          <c:x val="0.89012795449271853"/>
          <c:y val="0.37934750771033271"/>
          <c:w val="6.5622630504520274E-2"/>
          <c:h val="0.10174018279869358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588582677165355"/>
          <c:y val="3.8585209003215437E-2"/>
          <c:w val="0.78380018469913482"/>
          <c:h val="0.4780936273641036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List1!$C$38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List1!$B$39:$B$46</c:f>
              <c:strCache>
                <c:ptCount val="8"/>
                <c:pt idx="0">
                  <c:v>Knihovna Bory - Univerzitní ul.</c:v>
                </c:pt>
                <c:pt idx="1">
                  <c:v>Knihovna Bory - Husova ul.</c:v>
                </c:pt>
                <c:pt idx="2">
                  <c:v>Ekonomická knihovna Cheb - Hradební ul., Cheb</c:v>
                </c:pt>
                <c:pt idx="3">
                  <c:v>Knihovna Právnické a Filozofické fakulty - Sady Pětatřicátníků</c:v>
                </c:pt>
                <c:pt idx="4">
                  <c:v>Pedagogická knihovna - přízemí, Klatovská ul.</c:v>
                </c:pt>
                <c:pt idx="5">
                  <c:v>Pedagogická knihovna - 1. patro, Klatovská ul.</c:v>
                </c:pt>
                <c:pt idx="6">
                  <c:v>Pedagogická knihovna -Veleslavínova ul.</c:v>
                </c:pt>
                <c:pt idx="7">
                  <c:v>Knihovna zdravotnických studií - Sedláčkova ul.</c:v>
                </c:pt>
              </c:strCache>
            </c:strRef>
          </c:cat>
          <c:val>
            <c:numRef>
              <c:f>List1!$C$39:$C$46</c:f>
              <c:numCache>
                <c:formatCode>General</c:formatCode>
                <c:ptCount val="8"/>
                <c:pt idx="0">
                  <c:v>1.5</c:v>
                </c:pt>
                <c:pt idx="1">
                  <c:v>2.4</c:v>
                </c:pt>
                <c:pt idx="2">
                  <c:v>2</c:v>
                </c:pt>
                <c:pt idx="3">
                  <c:v>1.5</c:v>
                </c:pt>
                <c:pt idx="4">
                  <c:v>1.4</c:v>
                </c:pt>
                <c:pt idx="5">
                  <c:v>1.3</c:v>
                </c:pt>
                <c:pt idx="6">
                  <c:v>1.1000000000000001</c:v>
                </c:pt>
                <c:pt idx="7">
                  <c:v>1.9</c:v>
                </c:pt>
              </c:numCache>
            </c:numRef>
          </c:val>
        </c:ser>
        <c:ser>
          <c:idx val="1"/>
          <c:order val="1"/>
          <c:tx>
            <c:strRef>
              <c:f>List1!$D$38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67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604938271604937E-2"/>
                  <c:y val="2.57234726688098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160493827160499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160493827160493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345679012345678E-2"/>
                  <c:y val="-5.1446945337620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List1!$B$39:$B$46</c:f>
              <c:strCache>
                <c:ptCount val="8"/>
                <c:pt idx="0">
                  <c:v>Knihovna Bory - Univerzitní ul.</c:v>
                </c:pt>
                <c:pt idx="1">
                  <c:v>Knihovna Bory - Husova ul.</c:v>
                </c:pt>
                <c:pt idx="2">
                  <c:v>Ekonomická knihovna Cheb - Hradební ul., Cheb</c:v>
                </c:pt>
                <c:pt idx="3">
                  <c:v>Knihovna Právnické a Filozofické fakulty - Sady Pětatřicátníků</c:v>
                </c:pt>
                <c:pt idx="4">
                  <c:v>Pedagogická knihovna - přízemí, Klatovská ul.</c:v>
                </c:pt>
                <c:pt idx="5">
                  <c:v>Pedagogická knihovna - 1. patro, Klatovská ul.</c:v>
                </c:pt>
                <c:pt idx="6">
                  <c:v>Pedagogická knihovna -Veleslavínova ul.</c:v>
                </c:pt>
                <c:pt idx="7">
                  <c:v>Knihovna zdravotnických studií - Sedláčkova ul.</c:v>
                </c:pt>
              </c:strCache>
            </c:strRef>
          </c:cat>
          <c:val>
            <c:numRef>
              <c:f>List1!$D$39:$D$46</c:f>
              <c:numCache>
                <c:formatCode>General</c:formatCode>
                <c:ptCount val="8"/>
                <c:pt idx="0">
                  <c:v>1.4</c:v>
                </c:pt>
                <c:pt idx="1">
                  <c:v>1.9</c:v>
                </c:pt>
                <c:pt idx="2">
                  <c:v>3.1</c:v>
                </c:pt>
                <c:pt idx="3">
                  <c:v>1.4</c:v>
                </c:pt>
                <c:pt idx="4">
                  <c:v>1.4</c:v>
                </c:pt>
                <c:pt idx="5">
                  <c:v>1.4</c:v>
                </c:pt>
                <c:pt idx="6">
                  <c:v>1.1000000000000001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6243840"/>
        <c:axId val="176245376"/>
        <c:axId val="168750144"/>
      </c:bar3DChart>
      <c:catAx>
        <c:axId val="176243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76245376"/>
        <c:crosses val="autoZero"/>
        <c:auto val="1"/>
        <c:lblAlgn val="ctr"/>
        <c:lblOffset val="100"/>
        <c:noMultiLvlLbl val="0"/>
      </c:catAx>
      <c:valAx>
        <c:axId val="1762453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6243840"/>
        <c:crosses val="autoZero"/>
        <c:crossBetween val="between"/>
      </c:valAx>
      <c:serAx>
        <c:axId val="168750144"/>
        <c:scaling>
          <c:orientation val="minMax"/>
        </c:scaling>
        <c:delete val="1"/>
        <c:axPos val="b"/>
        <c:majorTickMark val="out"/>
        <c:minorTickMark val="none"/>
        <c:tickLblPos val="nextTo"/>
        <c:crossAx val="176245376"/>
        <c:crosses val="autoZero"/>
      </c:serAx>
    </c:plotArea>
    <c:legend>
      <c:legendPos val="r"/>
      <c:layout>
        <c:manualLayout>
          <c:xMode val="edge"/>
          <c:yMode val="edge"/>
          <c:x val="0.90634102257975879"/>
          <c:y val="0.39529115068670106"/>
          <c:w val="6.5622630504520274E-2"/>
          <c:h val="0.10174018279869358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List11!$C$5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0580545131170299E-2"/>
                  <c:y val="9.66446704534343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2431607894108416E-3"/>
                  <c:y val="3.2214890151144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803950986763516E-3"/>
                  <c:y val="2.63576373963911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607901973527032E-3"/>
                  <c:y val="9.3716044076057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803950986763516E-3"/>
                  <c:y val="9.3716044076057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List11!$B$6:$B$13</c:f>
              <c:strCache>
                <c:ptCount val="8"/>
                <c:pt idx="0">
                  <c:v>Knihovna Bory - Univerzitní ul.</c:v>
                </c:pt>
                <c:pt idx="1">
                  <c:v>Knihovna Bory - studovna, Husova ul.</c:v>
                </c:pt>
                <c:pt idx="2">
                  <c:v>Ekonomická knihovna Cheb - Hradební ul., Cheb</c:v>
                </c:pt>
                <c:pt idx="3">
                  <c:v>Knihovna Právnické a Filozofické fakulty - Sady Pětatřicátníků</c:v>
                </c:pt>
                <c:pt idx="4">
                  <c:v>Pedagogická knihovna - volný výběr, studovna - přízemí, Klatovská ul.</c:v>
                </c:pt>
                <c:pt idx="5">
                  <c:v>Pedagogická knihovna - studovna periodik, 1. patro, Klatovská ul.</c:v>
                </c:pt>
                <c:pt idx="6">
                  <c:v>Pedagogická knihovna - studovna, Veleslavínova ul.</c:v>
                </c:pt>
                <c:pt idx="7">
                  <c:v>Knihovna zdravotnických studií - Sedláčkova ul.</c:v>
                </c:pt>
              </c:strCache>
            </c:strRef>
          </c:cat>
          <c:val>
            <c:numRef>
              <c:f>List11!$C$6:$C$13</c:f>
              <c:numCache>
                <c:formatCode>General</c:formatCode>
                <c:ptCount val="8"/>
                <c:pt idx="0">
                  <c:v>39.4</c:v>
                </c:pt>
                <c:pt idx="1">
                  <c:v>2.6</c:v>
                </c:pt>
                <c:pt idx="2">
                  <c:v>4.0999999999999996</c:v>
                </c:pt>
                <c:pt idx="3">
                  <c:v>26.6</c:v>
                </c:pt>
                <c:pt idx="4">
                  <c:v>19.5</c:v>
                </c:pt>
                <c:pt idx="5">
                  <c:v>1</c:v>
                </c:pt>
                <c:pt idx="6">
                  <c:v>1.3</c:v>
                </c:pt>
                <c:pt idx="7">
                  <c:v>5.5</c:v>
                </c:pt>
              </c:numCache>
            </c:numRef>
          </c:val>
        </c:ser>
        <c:ser>
          <c:idx val="1"/>
          <c:order val="1"/>
          <c:tx>
            <c:strRef>
              <c:f>List11!$D$5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List11!$B$6:$B$13</c:f>
              <c:strCache>
                <c:ptCount val="8"/>
                <c:pt idx="0">
                  <c:v>Knihovna Bory - Univerzitní ul.</c:v>
                </c:pt>
                <c:pt idx="1">
                  <c:v>Knihovna Bory - studovna, Husova ul.</c:v>
                </c:pt>
                <c:pt idx="2">
                  <c:v>Ekonomická knihovna Cheb - Hradební ul., Cheb</c:v>
                </c:pt>
                <c:pt idx="3">
                  <c:v>Knihovna Právnické a Filozofické fakulty - Sady Pětatřicátníků</c:v>
                </c:pt>
                <c:pt idx="4">
                  <c:v>Pedagogická knihovna - volný výběr, studovna - přízemí, Klatovská ul.</c:v>
                </c:pt>
                <c:pt idx="5">
                  <c:v>Pedagogická knihovna - studovna periodik, 1. patro, Klatovská ul.</c:v>
                </c:pt>
                <c:pt idx="6">
                  <c:v>Pedagogická knihovna - studovna, Veleslavínova ul.</c:v>
                </c:pt>
                <c:pt idx="7">
                  <c:v>Knihovna zdravotnických studií - Sedláčkova ul.</c:v>
                </c:pt>
              </c:strCache>
            </c:strRef>
          </c:cat>
          <c:val>
            <c:numRef>
              <c:f>List11!$D$6:$D$13</c:f>
              <c:numCache>
                <c:formatCode>General</c:formatCode>
                <c:ptCount val="8"/>
                <c:pt idx="0">
                  <c:v>38.4</c:v>
                </c:pt>
                <c:pt idx="1">
                  <c:v>3.3</c:v>
                </c:pt>
                <c:pt idx="2">
                  <c:v>8.5</c:v>
                </c:pt>
                <c:pt idx="3">
                  <c:v>22.3</c:v>
                </c:pt>
                <c:pt idx="4">
                  <c:v>19.600000000000001</c:v>
                </c:pt>
                <c:pt idx="5">
                  <c:v>0.8</c:v>
                </c:pt>
                <c:pt idx="6">
                  <c:v>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8491776"/>
        <c:axId val="98526336"/>
        <c:axId val="100872640"/>
      </c:bar3DChart>
      <c:catAx>
        <c:axId val="98491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cs-CZ"/>
          </a:p>
        </c:txPr>
        <c:crossAx val="98526336"/>
        <c:crosses val="autoZero"/>
        <c:auto val="1"/>
        <c:lblAlgn val="ctr"/>
        <c:lblOffset val="100"/>
        <c:noMultiLvlLbl val="0"/>
      </c:catAx>
      <c:valAx>
        <c:axId val="985263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8491776"/>
        <c:crosses val="autoZero"/>
        <c:crossBetween val="between"/>
      </c:valAx>
      <c:serAx>
        <c:axId val="100872640"/>
        <c:scaling>
          <c:orientation val="minMax"/>
        </c:scaling>
        <c:delete val="1"/>
        <c:axPos val="b"/>
        <c:majorTickMark val="out"/>
        <c:minorTickMark val="none"/>
        <c:tickLblPos val="nextTo"/>
        <c:crossAx val="98526336"/>
        <c:crosses val="autoZero"/>
      </c:serAx>
    </c:plotArea>
    <c:legend>
      <c:legendPos val="r"/>
      <c:layout>
        <c:manualLayout>
          <c:xMode val="edge"/>
          <c:yMode val="edge"/>
          <c:x val="0.8838217828304229"/>
          <c:y val="0.36973746594030582"/>
          <c:w val="7.0915301446348639E-2"/>
          <c:h val="0.1814521559302147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List12!$C$8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1.4946550194987751E-3"/>
                  <c:y val="8.20216683594850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4732750974938755E-3"/>
                  <c:y val="6.0149223463622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4839650584963253E-3"/>
                  <c:y val="0.103894113255347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4839650584963253E-3"/>
                  <c:y val="9.2957890807416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4946550194987751E-3"/>
                  <c:y val="6.8351390299570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5.46811122396565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398445370476727E-2"/>
                  <c:y val="3.0074611731811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List12!$B$9:$B$18</c:f>
              <c:strCache>
                <c:ptCount val="10"/>
                <c:pt idx="0">
                  <c:v>Fakulta aplikovaných věd</c:v>
                </c:pt>
                <c:pt idx="1">
                  <c:v>Fakulta designu a umění Ladislava Sutnara</c:v>
                </c:pt>
                <c:pt idx="2">
                  <c:v>Fakulta ekonomická</c:v>
                </c:pt>
                <c:pt idx="3">
                  <c:v>Fakulta elektrotechnická</c:v>
                </c:pt>
                <c:pt idx="4">
                  <c:v>Fakulta filozofická</c:v>
                </c:pt>
                <c:pt idx="5">
                  <c:v>Fakulta pedagogická</c:v>
                </c:pt>
                <c:pt idx="6">
                  <c:v>Fakulta právnická</c:v>
                </c:pt>
                <c:pt idx="7">
                  <c:v>Fakulta strojní</c:v>
                </c:pt>
                <c:pt idx="8">
                  <c:v>Fakulta zdravotnických studií</c:v>
                </c:pt>
                <c:pt idx="9">
                  <c:v>jiná pracoviště (rektorát, CIV, Provoz a služby, UJP, NTC...)</c:v>
                </c:pt>
              </c:strCache>
            </c:strRef>
          </c:cat>
          <c:val>
            <c:numRef>
              <c:f>List12!$C$9:$C$18</c:f>
              <c:numCache>
                <c:formatCode>General</c:formatCode>
                <c:ptCount val="10"/>
                <c:pt idx="0">
                  <c:v>13.5</c:v>
                </c:pt>
                <c:pt idx="1">
                  <c:v>2.1</c:v>
                </c:pt>
                <c:pt idx="2">
                  <c:v>13.6</c:v>
                </c:pt>
                <c:pt idx="3">
                  <c:v>10.9</c:v>
                </c:pt>
                <c:pt idx="4">
                  <c:v>18.5</c:v>
                </c:pt>
                <c:pt idx="5">
                  <c:v>18.5</c:v>
                </c:pt>
                <c:pt idx="6">
                  <c:v>7.9</c:v>
                </c:pt>
                <c:pt idx="7">
                  <c:v>6.7</c:v>
                </c:pt>
                <c:pt idx="8">
                  <c:v>5.0999999999999996</c:v>
                </c:pt>
                <c:pt idx="9">
                  <c:v>3.3</c:v>
                </c:pt>
              </c:numCache>
            </c:numRef>
          </c:val>
        </c:ser>
        <c:ser>
          <c:idx val="1"/>
          <c:order val="1"/>
          <c:tx>
            <c:strRef>
              <c:f>List12!$D$8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1.49465501949878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List12!$B$9:$B$18</c:f>
              <c:strCache>
                <c:ptCount val="10"/>
                <c:pt idx="0">
                  <c:v>Fakulta aplikovaných věd</c:v>
                </c:pt>
                <c:pt idx="1">
                  <c:v>Fakulta designu a umění Ladislava Sutnara</c:v>
                </c:pt>
                <c:pt idx="2">
                  <c:v>Fakulta ekonomická</c:v>
                </c:pt>
                <c:pt idx="3">
                  <c:v>Fakulta elektrotechnická</c:v>
                </c:pt>
                <c:pt idx="4">
                  <c:v>Fakulta filozofická</c:v>
                </c:pt>
                <c:pt idx="5">
                  <c:v>Fakulta pedagogická</c:v>
                </c:pt>
                <c:pt idx="6">
                  <c:v>Fakulta právnická</c:v>
                </c:pt>
                <c:pt idx="7">
                  <c:v>Fakulta strojní</c:v>
                </c:pt>
                <c:pt idx="8">
                  <c:v>Fakulta zdravotnických studií</c:v>
                </c:pt>
                <c:pt idx="9">
                  <c:v>jiná pracoviště (rektorát, CIV, Provoz a služby, UJP, NTC...)</c:v>
                </c:pt>
              </c:strCache>
            </c:strRef>
          </c:cat>
          <c:val>
            <c:numRef>
              <c:f>List12!$D$9:$D$18</c:f>
              <c:numCache>
                <c:formatCode>General</c:formatCode>
                <c:ptCount val="10"/>
                <c:pt idx="0">
                  <c:v>9.9</c:v>
                </c:pt>
                <c:pt idx="1">
                  <c:v>0.6</c:v>
                </c:pt>
                <c:pt idx="2">
                  <c:v>17.3</c:v>
                </c:pt>
                <c:pt idx="3">
                  <c:v>12.1</c:v>
                </c:pt>
                <c:pt idx="4">
                  <c:v>12.3</c:v>
                </c:pt>
                <c:pt idx="5">
                  <c:v>25.9</c:v>
                </c:pt>
                <c:pt idx="6">
                  <c:v>11.7</c:v>
                </c:pt>
                <c:pt idx="7">
                  <c:v>8.6</c:v>
                </c:pt>
                <c:pt idx="9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391296"/>
        <c:axId val="156392832"/>
        <c:axId val="156363392"/>
      </c:bar3DChart>
      <c:catAx>
        <c:axId val="156391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cs-CZ"/>
          </a:p>
        </c:txPr>
        <c:crossAx val="156392832"/>
        <c:crosses val="autoZero"/>
        <c:auto val="1"/>
        <c:lblAlgn val="ctr"/>
        <c:lblOffset val="100"/>
        <c:noMultiLvlLbl val="0"/>
      </c:catAx>
      <c:valAx>
        <c:axId val="1563928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6391296"/>
        <c:crosses val="autoZero"/>
        <c:crossBetween val="between"/>
      </c:valAx>
      <c:serAx>
        <c:axId val="156363392"/>
        <c:scaling>
          <c:orientation val="minMax"/>
        </c:scaling>
        <c:delete val="1"/>
        <c:axPos val="b"/>
        <c:majorTickMark val="out"/>
        <c:minorTickMark val="none"/>
        <c:tickLblPos val="nextTo"/>
        <c:crossAx val="156392832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List3!$B$4</c:f>
              <c:strCache>
                <c:ptCount val="1"/>
                <c:pt idx="0">
                  <c:v>pouze jedna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111111111111112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666666666666666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List3!$C$3:$D$3</c:f>
              <c:numCache>
                <c:formatCode>General</c:formatCode>
                <c:ptCount val="2"/>
                <c:pt idx="0">
                  <c:v>2015</c:v>
                </c:pt>
                <c:pt idx="1">
                  <c:v>2008</c:v>
                </c:pt>
              </c:numCache>
            </c:numRef>
          </c:cat>
          <c:val>
            <c:numRef>
              <c:f>List3!$C$4:$D$4</c:f>
              <c:numCache>
                <c:formatCode>0.0%</c:formatCode>
                <c:ptCount val="2"/>
                <c:pt idx="0">
                  <c:v>0.61699999999999999</c:v>
                </c:pt>
                <c:pt idx="1">
                  <c:v>0.48799999999999999</c:v>
                </c:pt>
              </c:numCache>
            </c:numRef>
          </c:val>
        </c:ser>
        <c:ser>
          <c:idx val="1"/>
          <c:order val="1"/>
          <c:tx>
            <c:strRef>
              <c:f>List3!$B$5</c:f>
              <c:strCache>
                <c:ptCount val="1"/>
                <c:pt idx="0">
                  <c:v>více než jedna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2635673661830575E-2"/>
                  <c:y val="-3.1977267076144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2777777777777778E-2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List3!$C$3:$D$3</c:f>
              <c:numCache>
                <c:formatCode>General</c:formatCode>
                <c:ptCount val="2"/>
                <c:pt idx="0">
                  <c:v>2015</c:v>
                </c:pt>
                <c:pt idx="1">
                  <c:v>2008</c:v>
                </c:pt>
              </c:numCache>
            </c:numRef>
          </c:cat>
          <c:val>
            <c:numRef>
              <c:f>List3!$C$5:$D$5</c:f>
              <c:numCache>
                <c:formatCode>0.0%</c:formatCode>
                <c:ptCount val="2"/>
                <c:pt idx="0">
                  <c:v>0.38300000000000001</c:v>
                </c:pt>
                <c:pt idx="1">
                  <c:v>0.51200000000000001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9474432"/>
        <c:axId val="99476224"/>
        <c:axId val="100874432"/>
      </c:bar3DChart>
      <c:catAx>
        <c:axId val="99474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9476224"/>
        <c:crosses val="autoZero"/>
        <c:auto val="1"/>
        <c:lblAlgn val="ctr"/>
        <c:lblOffset val="100"/>
        <c:noMultiLvlLbl val="0"/>
      </c:catAx>
      <c:valAx>
        <c:axId val="99476224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99474432"/>
        <c:crosses val="autoZero"/>
        <c:crossBetween val="between"/>
      </c:valAx>
      <c:serAx>
        <c:axId val="100874432"/>
        <c:scaling>
          <c:orientation val="minMax"/>
        </c:scaling>
        <c:delete val="1"/>
        <c:axPos val="b"/>
        <c:majorTickMark val="out"/>
        <c:minorTickMark val="none"/>
        <c:tickLblPos val="nextTo"/>
        <c:crossAx val="99476224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List6!$C$5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9.5129375951293754E-3"/>
                  <c:y val="2.8587764436821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5129375951293754E-3"/>
                  <c:y val="2.8587764436821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610350076103500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33181126331811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List6!$B$6:$B$13</c:f>
              <c:strCache>
                <c:ptCount val="8"/>
                <c:pt idx="0">
                  <c:v>BORY- Univerzitní ul.</c:v>
                </c:pt>
                <c:pt idx="1">
                  <c:v>BORY - Husova ul.</c:v>
                </c:pt>
                <c:pt idx="2">
                  <c:v>EKO - Cheb </c:v>
                </c:pt>
                <c:pt idx="3">
                  <c:v>Sady Pětatřicátníků - FF, FPR</c:v>
                </c:pt>
                <c:pt idx="4">
                  <c:v>PED - Klatovská ul.</c:v>
                </c:pt>
                <c:pt idx="5">
                  <c:v>PED - stud. per 1. patro, Klatovská ul.</c:v>
                </c:pt>
                <c:pt idx="6">
                  <c:v>PED - Veleslavínova ul.</c:v>
                </c:pt>
                <c:pt idx="7">
                  <c:v>KZS - Sedláčkova ul.</c:v>
                </c:pt>
              </c:strCache>
            </c:strRef>
          </c:cat>
          <c:val>
            <c:numRef>
              <c:f>List6!$C$6:$C$13</c:f>
              <c:numCache>
                <c:formatCode>0.0</c:formatCode>
                <c:ptCount val="8"/>
                <c:pt idx="0">
                  <c:v>5.0999999999999996</c:v>
                </c:pt>
                <c:pt idx="1">
                  <c:v>9.4</c:v>
                </c:pt>
                <c:pt idx="2">
                  <c:v>7.8</c:v>
                </c:pt>
                <c:pt idx="3">
                  <c:v>6.1</c:v>
                </c:pt>
                <c:pt idx="4">
                  <c:v>7.5</c:v>
                </c:pt>
                <c:pt idx="5">
                  <c:v>8.3000000000000007</c:v>
                </c:pt>
                <c:pt idx="6">
                  <c:v>12.5</c:v>
                </c:pt>
                <c:pt idx="7">
                  <c:v>20.6</c:v>
                </c:pt>
              </c:numCache>
            </c:numRef>
          </c:val>
        </c:ser>
        <c:ser>
          <c:idx val="1"/>
          <c:order val="1"/>
          <c:tx>
            <c:strRef>
              <c:f>List6!$D$5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List6!$B$6:$B$13</c:f>
              <c:strCache>
                <c:ptCount val="8"/>
                <c:pt idx="0">
                  <c:v>BORY- Univerzitní ul.</c:v>
                </c:pt>
                <c:pt idx="1">
                  <c:v>BORY - Husova ul.</c:v>
                </c:pt>
                <c:pt idx="2">
                  <c:v>EKO - Cheb </c:v>
                </c:pt>
                <c:pt idx="3">
                  <c:v>Sady Pětatřicátníků - FF, FPR</c:v>
                </c:pt>
                <c:pt idx="4">
                  <c:v>PED - Klatovská ul.</c:v>
                </c:pt>
                <c:pt idx="5">
                  <c:v>PED - stud. per 1. patro, Klatovská ul.</c:v>
                </c:pt>
                <c:pt idx="6">
                  <c:v>PED - Veleslavínova ul.</c:v>
                </c:pt>
                <c:pt idx="7">
                  <c:v>KZS - Sedláčkova ul.</c:v>
                </c:pt>
              </c:strCache>
            </c:strRef>
          </c:cat>
          <c:val>
            <c:numRef>
              <c:f>List6!$D$6:$D$13</c:f>
              <c:numCache>
                <c:formatCode>0.0</c:formatCode>
                <c:ptCount val="8"/>
                <c:pt idx="0">
                  <c:v>9.4</c:v>
                </c:pt>
                <c:pt idx="1">
                  <c:v>18.7</c:v>
                </c:pt>
                <c:pt idx="2">
                  <c:v>12.3</c:v>
                </c:pt>
                <c:pt idx="3">
                  <c:v>11.7</c:v>
                </c:pt>
                <c:pt idx="4">
                  <c:v>13</c:v>
                </c:pt>
                <c:pt idx="5">
                  <c:v>15.7</c:v>
                </c:pt>
                <c:pt idx="6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0936704"/>
        <c:axId val="100938496"/>
        <c:axId val="100950016"/>
      </c:bar3DChart>
      <c:catAx>
        <c:axId val="100936704"/>
        <c:scaling>
          <c:orientation val="minMax"/>
        </c:scaling>
        <c:delete val="0"/>
        <c:axPos val="b"/>
        <c:majorTickMark val="out"/>
        <c:minorTickMark val="none"/>
        <c:tickLblPos val="nextTo"/>
        <c:crossAx val="100938496"/>
        <c:crosses val="autoZero"/>
        <c:auto val="1"/>
        <c:lblAlgn val="ctr"/>
        <c:lblOffset val="100"/>
        <c:noMultiLvlLbl val="0"/>
      </c:catAx>
      <c:valAx>
        <c:axId val="100938496"/>
        <c:scaling>
          <c:orientation val="minMax"/>
        </c:scaling>
        <c:delete val="0"/>
        <c:axPos val="l"/>
        <c:numFmt formatCode="0" sourceLinked="0"/>
        <c:majorTickMark val="out"/>
        <c:minorTickMark val="none"/>
        <c:tickLblPos val="nextTo"/>
        <c:crossAx val="100936704"/>
        <c:crosses val="autoZero"/>
        <c:crossBetween val="between"/>
      </c:valAx>
      <c:serAx>
        <c:axId val="100950016"/>
        <c:scaling>
          <c:orientation val="minMax"/>
        </c:scaling>
        <c:delete val="1"/>
        <c:axPos val="b"/>
        <c:majorTickMark val="out"/>
        <c:minorTickMark val="none"/>
        <c:tickLblPos val="nextTo"/>
        <c:crossAx val="100938496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List6!$C$16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6.734006734006733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978675645342352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57126823793490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List6!$B$17:$B$24</c:f>
              <c:strCache>
                <c:ptCount val="8"/>
                <c:pt idx="0">
                  <c:v>BORY- Univerzitní ul.</c:v>
                </c:pt>
                <c:pt idx="1">
                  <c:v>BORY - Husova ul.</c:v>
                </c:pt>
                <c:pt idx="2">
                  <c:v>EKO - Cheb </c:v>
                </c:pt>
                <c:pt idx="3">
                  <c:v>Sady Pětatřicátníků - FF, FPR</c:v>
                </c:pt>
                <c:pt idx="4">
                  <c:v>PED - Klatovská ul.</c:v>
                </c:pt>
                <c:pt idx="5">
                  <c:v>PED - stud. per 1. patro, Klatovská ul.</c:v>
                </c:pt>
                <c:pt idx="6">
                  <c:v>PED - Veleslavínova ul.</c:v>
                </c:pt>
                <c:pt idx="7">
                  <c:v>KZS - Sedláčkova ul.</c:v>
                </c:pt>
              </c:strCache>
            </c:strRef>
          </c:cat>
          <c:val>
            <c:numRef>
              <c:f>List6!$C$17:$C$24</c:f>
              <c:numCache>
                <c:formatCode>0.0</c:formatCode>
                <c:ptCount val="8"/>
                <c:pt idx="0">
                  <c:v>15.4</c:v>
                </c:pt>
                <c:pt idx="1">
                  <c:v>6.3</c:v>
                </c:pt>
                <c:pt idx="2">
                  <c:v>5.9</c:v>
                </c:pt>
                <c:pt idx="3">
                  <c:v>25</c:v>
                </c:pt>
                <c:pt idx="4">
                  <c:v>12.4</c:v>
                </c:pt>
                <c:pt idx="5">
                  <c:v>16.7</c:v>
                </c:pt>
                <c:pt idx="6">
                  <c:v>0</c:v>
                </c:pt>
                <c:pt idx="7">
                  <c:v>14.7</c:v>
                </c:pt>
              </c:numCache>
            </c:numRef>
          </c:val>
        </c:ser>
        <c:ser>
          <c:idx val="1"/>
          <c:order val="1"/>
          <c:tx>
            <c:strRef>
              <c:f>List6!$D$16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List6!$B$17:$B$24</c:f>
              <c:strCache>
                <c:ptCount val="8"/>
                <c:pt idx="0">
                  <c:v>BORY- Univerzitní ul.</c:v>
                </c:pt>
                <c:pt idx="1">
                  <c:v>BORY - Husova ul.</c:v>
                </c:pt>
                <c:pt idx="2">
                  <c:v>EKO - Cheb </c:v>
                </c:pt>
                <c:pt idx="3">
                  <c:v>Sady Pětatřicátníků - FF, FPR</c:v>
                </c:pt>
                <c:pt idx="4">
                  <c:v>PED - Klatovská ul.</c:v>
                </c:pt>
                <c:pt idx="5">
                  <c:v>PED - stud. per 1. patro, Klatovská ul.</c:v>
                </c:pt>
                <c:pt idx="6">
                  <c:v>PED - Veleslavínova ul.</c:v>
                </c:pt>
                <c:pt idx="7">
                  <c:v>KZS - Sedláčkova ul.</c:v>
                </c:pt>
              </c:strCache>
            </c:strRef>
          </c:cat>
          <c:val>
            <c:numRef>
              <c:f>List6!$D$17:$D$24</c:f>
              <c:numCache>
                <c:formatCode>0.0</c:formatCode>
                <c:ptCount val="8"/>
                <c:pt idx="0">
                  <c:v>15.6</c:v>
                </c:pt>
                <c:pt idx="1">
                  <c:v>12.8</c:v>
                </c:pt>
                <c:pt idx="2">
                  <c:v>10.7</c:v>
                </c:pt>
                <c:pt idx="3">
                  <c:v>27.2</c:v>
                </c:pt>
                <c:pt idx="4">
                  <c:v>15.4</c:v>
                </c:pt>
                <c:pt idx="5">
                  <c:v>21.1</c:v>
                </c:pt>
                <c:pt idx="6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0829056"/>
        <c:axId val="100830592"/>
        <c:axId val="100951808"/>
      </c:bar3DChart>
      <c:catAx>
        <c:axId val="100829056"/>
        <c:scaling>
          <c:orientation val="minMax"/>
        </c:scaling>
        <c:delete val="0"/>
        <c:axPos val="b"/>
        <c:majorTickMark val="out"/>
        <c:minorTickMark val="none"/>
        <c:tickLblPos val="nextTo"/>
        <c:crossAx val="100830592"/>
        <c:crosses val="autoZero"/>
        <c:auto val="1"/>
        <c:lblAlgn val="ctr"/>
        <c:lblOffset val="100"/>
        <c:noMultiLvlLbl val="0"/>
      </c:catAx>
      <c:valAx>
        <c:axId val="100830592"/>
        <c:scaling>
          <c:orientation val="minMax"/>
        </c:scaling>
        <c:delete val="0"/>
        <c:axPos val="l"/>
        <c:numFmt formatCode="0" sourceLinked="0"/>
        <c:majorTickMark val="out"/>
        <c:minorTickMark val="none"/>
        <c:tickLblPos val="nextTo"/>
        <c:crossAx val="100829056"/>
        <c:crosses val="autoZero"/>
        <c:crossBetween val="between"/>
      </c:valAx>
      <c:serAx>
        <c:axId val="100951808"/>
        <c:scaling>
          <c:orientation val="minMax"/>
        </c:scaling>
        <c:delete val="1"/>
        <c:axPos val="b"/>
        <c:majorTickMark val="out"/>
        <c:minorTickMark val="none"/>
        <c:tickLblPos val="nextTo"/>
        <c:crossAx val="100830592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List7!$C$78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6078620942231807E-2"/>
                  <c:y val="6.80561554381155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List7!$B$79:$B$86</c:f>
              <c:strCache>
                <c:ptCount val="8"/>
                <c:pt idx="0">
                  <c:v>aktuálnost a úplnost fondů (nové tituly, pokrytí oboru)</c:v>
                </c:pt>
                <c:pt idx="1">
                  <c:v>dostatečný počet výtisků</c:v>
                </c:pt>
                <c:pt idx="2">
                  <c:v>dostupnost odborných časopisů</c:v>
                </c:pt>
                <c:pt idx="3">
                  <c:v>studijní prostředí (prostor, světla, studijní místa...)</c:v>
                </c:pt>
                <c:pt idx="4">
                  <c:v>technické vybavení (PC, tiskárny, kopírky...)</c:v>
                </c:pt>
                <c:pt idx="5">
                  <c:v>přístup k internetu v knihovně</c:v>
                </c:pt>
                <c:pt idx="6">
                  <c:v>informační materiály připravované knihovnou (nápovědy, letáky, nástěnky...)</c:v>
                </c:pt>
                <c:pt idx="7">
                  <c:v>celkové hodnocení</c:v>
                </c:pt>
              </c:strCache>
            </c:strRef>
          </c:cat>
          <c:val>
            <c:numRef>
              <c:f>List7!$C$79:$C$86</c:f>
              <c:numCache>
                <c:formatCode>General</c:formatCode>
                <c:ptCount val="8"/>
                <c:pt idx="0">
                  <c:v>2</c:v>
                </c:pt>
                <c:pt idx="1">
                  <c:v>2.2999999999999998</c:v>
                </c:pt>
                <c:pt idx="2">
                  <c:v>2</c:v>
                </c:pt>
                <c:pt idx="3">
                  <c:v>1.3</c:v>
                </c:pt>
                <c:pt idx="4">
                  <c:v>1.6</c:v>
                </c:pt>
                <c:pt idx="5">
                  <c:v>1.3</c:v>
                </c:pt>
                <c:pt idx="6">
                  <c:v>1.8</c:v>
                </c:pt>
                <c:pt idx="7">
                  <c:v>1.7</c:v>
                </c:pt>
              </c:numCache>
            </c:numRef>
          </c:val>
        </c:ser>
        <c:ser>
          <c:idx val="1"/>
          <c:order val="1"/>
          <c:tx>
            <c:strRef>
              <c:f>List7!$D$78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List7!$B$79:$B$86</c:f>
              <c:strCache>
                <c:ptCount val="8"/>
                <c:pt idx="0">
                  <c:v>aktuálnost a úplnost fondů (nové tituly, pokrytí oboru)</c:v>
                </c:pt>
                <c:pt idx="1">
                  <c:v>dostatečný počet výtisků</c:v>
                </c:pt>
                <c:pt idx="2">
                  <c:v>dostupnost odborných časopisů</c:v>
                </c:pt>
                <c:pt idx="3">
                  <c:v>studijní prostředí (prostor, světla, studijní místa...)</c:v>
                </c:pt>
                <c:pt idx="4">
                  <c:v>technické vybavení (PC, tiskárny, kopírky...)</c:v>
                </c:pt>
                <c:pt idx="5">
                  <c:v>přístup k internetu v knihovně</c:v>
                </c:pt>
                <c:pt idx="6">
                  <c:v>informační materiály připravované knihovnou (nápovědy, letáky, nástěnky...)</c:v>
                </c:pt>
                <c:pt idx="7">
                  <c:v>celkové hodnocení</c:v>
                </c:pt>
              </c:strCache>
            </c:strRef>
          </c:cat>
          <c:val>
            <c:numRef>
              <c:f>List7!$D$79:$D$86</c:f>
              <c:numCache>
                <c:formatCode>General</c:formatCode>
                <c:ptCount val="8"/>
                <c:pt idx="0">
                  <c:v>2.5</c:v>
                </c:pt>
                <c:pt idx="2">
                  <c:v>2.2999999999999998</c:v>
                </c:pt>
                <c:pt idx="3">
                  <c:v>1.7</c:v>
                </c:pt>
                <c:pt idx="4">
                  <c:v>1.8</c:v>
                </c:pt>
                <c:pt idx="5">
                  <c:v>1.6</c:v>
                </c:pt>
                <c:pt idx="6">
                  <c:v>2.1</c:v>
                </c:pt>
                <c:pt idx="7">
                  <c:v>1.9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0144000"/>
        <c:axId val="160306688"/>
        <c:axId val="167917312"/>
      </c:bar3DChart>
      <c:catAx>
        <c:axId val="1601440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cs-CZ"/>
          </a:p>
        </c:txPr>
        <c:crossAx val="160306688"/>
        <c:crosses val="autoZero"/>
        <c:auto val="1"/>
        <c:lblAlgn val="ctr"/>
        <c:lblOffset val="100"/>
        <c:noMultiLvlLbl val="0"/>
      </c:catAx>
      <c:valAx>
        <c:axId val="1603066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0144000"/>
        <c:crosses val="autoZero"/>
        <c:crossBetween val="between"/>
      </c:valAx>
      <c:serAx>
        <c:axId val="167917312"/>
        <c:scaling>
          <c:orientation val="minMax"/>
        </c:scaling>
        <c:delete val="1"/>
        <c:axPos val="b"/>
        <c:majorTickMark val="out"/>
        <c:minorTickMark val="none"/>
        <c:tickLblPos val="nextTo"/>
        <c:crossAx val="160306688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List7!$C$65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List7!$B$66:$B$73</c:f>
              <c:strCache>
                <c:ptCount val="8"/>
                <c:pt idx="0">
                  <c:v>aktuálnost a úplnost fondů (nové tituly, pokrytí oboru)</c:v>
                </c:pt>
                <c:pt idx="1">
                  <c:v>dostatečný počet výtisků</c:v>
                </c:pt>
                <c:pt idx="2">
                  <c:v>dostupnost odborných časopisů</c:v>
                </c:pt>
                <c:pt idx="3">
                  <c:v>studijní prostředí (prostor, světla, studijní místa...)</c:v>
                </c:pt>
                <c:pt idx="4">
                  <c:v>technické vybavení (PC, tiskárny, kopírky...)</c:v>
                </c:pt>
                <c:pt idx="5">
                  <c:v>přístup k internetu v knihovně</c:v>
                </c:pt>
                <c:pt idx="6">
                  <c:v>informační materiály připravované knihovnou (nápovědy, letáky, nástěnky...)</c:v>
                </c:pt>
                <c:pt idx="7">
                  <c:v>celkové hodnocení</c:v>
                </c:pt>
              </c:strCache>
            </c:strRef>
          </c:cat>
          <c:val>
            <c:numRef>
              <c:f>List7!$C$66:$C$73</c:f>
              <c:numCache>
                <c:formatCode>General</c:formatCode>
                <c:ptCount val="8"/>
                <c:pt idx="0">
                  <c:v>2.2999999999999998</c:v>
                </c:pt>
                <c:pt idx="1">
                  <c:v>2.9</c:v>
                </c:pt>
                <c:pt idx="2">
                  <c:v>2.2000000000000002</c:v>
                </c:pt>
                <c:pt idx="3">
                  <c:v>2.4</c:v>
                </c:pt>
                <c:pt idx="4">
                  <c:v>2.1</c:v>
                </c:pt>
                <c:pt idx="5">
                  <c:v>1.4</c:v>
                </c:pt>
                <c:pt idx="6">
                  <c:v>1.8</c:v>
                </c:pt>
                <c:pt idx="7">
                  <c:v>2.2999999999999998</c:v>
                </c:pt>
              </c:numCache>
            </c:numRef>
          </c:val>
        </c:ser>
        <c:ser>
          <c:idx val="1"/>
          <c:order val="1"/>
          <c:tx>
            <c:strRef>
              <c:f>List7!$D$65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List7!$B$66:$B$73</c:f>
              <c:strCache>
                <c:ptCount val="8"/>
                <c:pt idx="0">
                  <c:v>aktuálnost a úplnost fondů (nové tituly, pokrytí oboru)</c:v>
                </c:pt>
                <c:pt idx="1">
                  <c:v>dostatečný počet výtisků</c:v>
                </c:pt>
                <c:pt idx="2">
                  <c:v>dostupnost odborných časopisů</c:v>
                </c:pt>
                <c:pt idx="3">
                  <c:v>studijní prostředí (prostor, světla, studijní místa...)</c:v>
                </c:pt>
                <c:pt idx="4">
                  <c:v>technické vybavení (PC, tiskárny, kopírky...)</c:v>
                </c:pt>
                <c:pt idx="5">
                  <c:v>přístup k internetu v knihovně</c:v>
                </c:pt>
                <c:pt idx="6">
                  <c:v>informační materiály připravované knihovnou (nápovědy, letáky, nástěnky...)</c:v>
                </c:pt>
                <c:pt idx="7">
                  <c:v>celkové hodnocení</c:v>
                </c:pt>
              </c:strCache>
            </c:strRef>
          </c:cat>
          <c:val>
            <c:numRef>
              <c:f>List7!$D$66:$D$73</c:f>
              <c:numCache>
                <c:formatCode>General</c:formatCode>
                <c:ptCount val="8"/>
                <c:pt idx="0">
                  <c:v>2.7</c:v>
                </c:pt>
                <c:pt idx="2">
                  <c:v>1.9</c:v>
                </c:pt>
                <c:pt idx="3">
                  <c:v>2.4</c:v>
                </c:pt>
                <c:pt idx="4">
                  <c:v>3</c:v>
                </c:pt>
                <c:pt idx="5">
                  <c:v>3</c:v>
                </c:pt>
                <c:pt idx="6">
                  <c:v>2.4</c:v>
                </c:pt>
                <c:pt idx="7">
                  <c:v>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7928192"/>
        <c:axId val="167960960"/>
        <c:axId val="167915968"/>
      </c:bar3DChart>
      <c:catAx>
        <c:axId val="1679281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cs-CZ"/>
          </a:p>
        </c:txPr>
        <c:crossAx val="167960960"/>
        <c:crosses val="autoZero"/>
        <c:auto val="1"/>
        <c:lblAlgn val="ctr"/>
        <c:lblOffset val="100"/>
        <c:noMultiLvlLbl val="0"/>
      </c:catAx>
      <c:valAx>
        <c:axId val="1679609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7928192"/>
        <c:crosses val="autoZero"/>
        <c:crossBetween val="between"/>
      </c:valAx>
      <c:serAx>
        <c:axId val="167915968"/>
        <c:scaling>
          <c:orientation val="minMax"/>
        </c:scaling>
        <c:delete val="1"/>
        <c:axPos val="b"/>
        <c:majorTickMark val="out"/>
        <c:minorTickMark val="none"/>
        <c:tickLblPos val="nextTo"/>
        <c:crossAx val="167960960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List7!$C$52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6729392908653443E-2"/>
                  <c:y val="2.98931003899755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List7!$B$53:$B$60</c:f>
              <c:strCache>
                <c:ptCount val="8"/>
                <c:pt idx="0">
                  <c:v>aktuálnost a úplnost fondů (nové tituly, pokrytí oboru)</c:v>
                </c:pt>
                <c:pt idx="1">
                  <c:v>dostatečný počet výtisků</c:v>
                </c:pt>
                <c:pt idx="2">
                  <c:v>dostupnost odborných časopisů</c:v>
                </c:pt>
                <c:pt idx="3">
                  <c:v>studijní prostředí (prostor, světla, studijní místa...)</c:v>
                </c:pt>
                <c:pt idx="4">
                  <c:v>technické vybavení (PC, tiskárny, kopírky...)</c:v>
                </c:pt>
                <c:pt idx="5">
                  <c:v>přístup k internetu v knihovně</c:v>
                </c:pt>
                <c:pt idx="6">
                  <c:v>informační materiály připravované knihovnou (nápovědy, letáky, nástěnky...)</c:v>
                </c:pt>
                <c:pt idx="7">
                  <c:v>celkové hodnocení</c:v>
                </c:pt>
              </c:strCache>
            </c:strRef>
          </c:cat>
          <c:val>
            <c:numRef>
              <c:f>List7!$C$53:$C$60</c:f>
              <c:numCache>
                <c:formatCode>General</c:formatCode>
                <c:ptCount val="8"/>
                <c:pt idx="0">
                  <c:v>2.1</c:v>
                </c:pt>
                <c:pt idx="1">
                  <c:v>2.6</c:v>
                </c:pt>
                <c:pt idx="2">
                  <c:v>2.2000000000000002</c:v>
                </c:pt>
                <c:pt idx="3">
                  <c:v>1.5</c:v>
                </c:pt>
                <c:pt idx="4">
                  <c:v>2.4</c:v>
                </c:pt>
                <c:pt idx="5">
                  <c:v>1.6</c:v>
                </c:pt>
                <c:pt idx="6">
                  <c:v>1.8</c:v>
                </c:pt>
                <c:pt idx="7">
                  <c:v>2</c:v>
                </c:pt>
              </c:numCache>
            </c:numRef>
          </c:val>
        </c:ser>
        <c:ser>
          <c:idx val="1"/>
          <c:order val="1"/>
          <c:tx>
            <c:strRef>
              <c:f>List7!$D$52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List7!$B$53:$B$60</c:f>
              <c:strCache>
                <c:ptCount val="8"/>
                <c:pt idx="0">
                  <c:v>aktuálnost a úplnost fondů (nové tituly, pokrytí oboru)</c:v>
                </c:pt>
                <c:pt idx="1">
                  <c:v>dostatečný počet výtisků</c:v>
                </c:pt>
                <c:pt idx="2">
                  <c:v>dostupnost odborných časopisů</c:v>
                </c:pt>
                <c:pt idx="3">
                  <c:v>studijní prostředí (prostor, světla, studijní místa...)</c:v>
                </c:pt>
                <c:pt idx="4">
                  <c:v>technické vybavení (PC, tiskárny, kopírky...)</c:v>
                </c:pt>
                <c:pt idx="5">
                  <c:v>přístup k internetu v knihovně</c:v>
                </c:pt>
                <c:pt idx="6">
                  <c:v>informační materiály připravované knihovnou (nápovědy, letáky, nástěnky...)</c:v>
                </c:pt>
                <c:pt idx="7">
                  <c:v>celkové hodnocení</c:v>
                </c:pt>
              </c:strCache>
            </c:strRef>
          </c:cat>
          <c:val>
            <c:numRef>
              <c:f>List7!$D$53:$D$60</c:f>
              <c:numCache>
                <c:formatCode>General</c:formatCode>
                <c:ptCount val="8"/>
                <c:pt idx="0">
                  <c:v>2.7</c:v>
                </c:pt>
                <c:pt idx="2">
                  <c:v>2.2000000000000002</c:v>
                </c:pt>
                <c:pt idx="3">
                  <c:v>2.1</c:v>
                </c:pt>
                <c:pt idx="4">
                  <c:v>2.1</c:v>
                </c:pt>
                <c:pt idx="5">
                  <c:v>1.7</c:v>
                </c:pt>
                <c:pt idx="6">
                  <c:v>2.7</c:v>
                </c:pt>
                <c:pt idx="7">
                  <c:v>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0376320"/>
        <c:axId val="160377856"/>
        <c:axId val="160001536"/>
      </c:bar3DChart>
      <c:catAx>
        <c:axId val="160376320"/>
        <c:scaling>
          <c:orientation val="minMax"/>
        </c:scaling>
        <c:delete val="0"/>
        <c:axPos val="b"/>
        <c:majorTickMark val="out"/>
        <c:minorTickMark val="none"/>
        <c:tickLblPos val="nextTo"/>
        <c:crossAx val="160377856"/>
        <c:crosses val="autoZero"/>
        <c:auto val="1"/>
        <c:lblAlgn val="ctr"/>
        <c:lblOffset val="100"/>
        <c:noMultiLvlLbl val="0"/>
      </c:catAx>
      <c:valAx>
        <c:axId val="1603778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0376320"/>
        <c:crosses val="autoZero"/>
        <c:crossBetween val="between"/>
      </c:valAx>
      <c:serAx>
        <c:axId val="160001536"/>
        <c:scaling>
          <c:orientation val="minMax"/>
        </c:scaling>
        <c:delete val="1"/>
        <c:axPos val="b"/>
        <c:majorTickMark val="out"/>
        <c:minorTickMark val="none"/>
        <c:tickLblPos val="nextTo"/>
        <c:crossAx val="160377856"/>
        <c:crosses val="autoZero"/>
      </c:serAx>
    </c:plotArea>
    <c:legend>
      <c:legendPos val="r"/>
      <c:layout/>
      <c:overlay val="0"/>
      <c:txPr>
        <a:bodyPr/>
        <a:lstStyle/>
        <a:p>
          <a:pPr>
            <a:defRPr sz="1100" b="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53166-35AB-4F3E-9C6D-5797A6A0A765}" type="datetimeFigureOut">
              <a:rPr lang="cs-CZ" smtClean="0"/>
              <a:t>27.8.2015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05EFB-1C5E-42B0-B9C7-167E0DDC7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869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05EFB-1C5E-42B0-B9C7-167E0DDC7F2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853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F73018A-B16A-46CB-B8B7-FD3966F7E550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199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288F-167E-434B-B803-EB40376AFC36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801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1C5A-FF99-405B-B6A4-2D2783DEF577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79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FD992-0385-4822-BA2C-286C1AAFE197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3977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181E6CE-C317-4847-B4D3-123411939A27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82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C32D-5688-4B5D-9768-DA7AF91CF3A1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36710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2332F-6CCA-4F8E-AB4D-BFB93843A5DC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0304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FA3C9-9E82-48E5-B929-489C44764DF2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27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34BB-B83A-4018-9E10-96854AEFDB25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536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11CB-3AA8-4936-9CCC-2A4CE2EB2F42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3973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40F1-873E-4B1B-8C8B-B5293AFC87D9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801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20B245-2A6B-437D-A70B-B8E80E841577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493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81075"/>
            <a:ext cx="7772400" cy="1470025"/>
          </a:xfrm>
        </p:spPr>
        <p:txBody>
          <a:bodyPr/>
          <a:lstStyle/>
          <a:p>
            <a:r>
              <a:rPr lang="cs-CZ" altLang="cs-CZ" sz="4030" dirty="0"/>
              <a:t>Výsledky ankety Univerzitní knihovny ZČU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645024"/>
            <a:ext cx="6328792" cy="1224136"/>
          </a:xfrm>
        </p:spPr>
        <p:txBody>
          <a:bodyPr>
            <a:normAutofit/>
          </a:bodyPr>
          <a:lstStyle/>
          <a:p>
            <a:r>
              <a:rPr lang="cs-CZ" altLang="cs-CZ" dirty="0"/>
              <a:t> </a:t>
            </a:r>
            <a:endParaRPr lang="cs-CZ" altLang="cs-CZ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619672" y="3933056"/>
            <a:ext cx="6400800" cy="57606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727CA3"/>
              </a:buClr>
            </a:pPr>
            <a:r>
              <a:rPr lang="cs-CZ" altLang="cs-CZ" dirty="0" smtClean="0">
                <a:solidFill>
                  <a:srgbClr val="464653"/>
                </a:solidFill>
              </a:rPr>
              <a:t> Jak hodnotíte služby Univerzitní knihovny ZČU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484040" y="2933328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727CA3"/>
              </a:buClr>
            </a:pPr>
            <a:r>
              <a:rPr lang="cs-CZ" altLang="cs-CZ" smtClean="0">
                <a:solidFill>
                  <a:srgbClr val="464653"/>
                </a:solidFill>
              </a:rPr>
              <a:t> </a:t>
            </a:r>
            <a:endParaRPr lang="cs-CZ" altLang="cs-CZ" dirty="0" smtClean="0">
              <a:solidFill>
                <a:srgbClr val="464653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31640" y="2780928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727CA3"/>
              </a:buClr>
            </a:pPr>
            <a:r>
              <a:rPr lang="cs-CZ" altLang="cs-CZ" smtClean="0">
                <a:solidFill>
                  <a:srgbClr val="464653"/>
                </a:solidFill>
              </a:rPr>
              <a:t> </a:t>
            </a:r>
            <a:endParaRPr lang="cs-CZ" altLang="cs-CZ" dirty="0" smtClean="0">
              <a:solidFill>
                <a:srgbClr val="464653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763688" y="5085184"/>
            <a:ext cx="6400800" cy="5676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727CA3"/>
              </a:buClr>
            </a:pPr>
            <a:r>
              <a:rPr lang="cs-CZ" altLang="cs-CZ" dirty="0" smtClean="0">
                <a:solidFill>
                  <a:srgbClr val="464653"/>
                </a:solidFill>
              </a:rPr>
              <a:t> Porovnání provozů dílčích knihoven 2015</a:t>
            </a:r>
          </a:p>
        </p:txBody>
      </p:sp>
    </p:spTree>
    <p:extLst>
      <p:ext uri="{BB962C8B-B14F-4D97-AF65-F5344CB8AC3E}">
        <p14:creationId xmlns:p14="http://schemas.microsoft.com/office/powerpoint/2010/main" val="369777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Pořadí využívanosti služeb v jednotlivých provozech - </a:t>
            </a:r>
            <a:r>
              <a:rPr lang="cs-CZ" b="1" dirty="0" smtClean="0"/>
              <a:t>2008</a:t>
            </a:r>
            <a:endParaRPr lang="cs-CZ" b="1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12487735"/>
              </p:ext>
            </p:extLst>
          </p:nvPr>
        </p:nvGraphicFramePr>
        <p:xfrm>
          <a:off x="611557" y="1340768"/>
          <a:ext cx="7992893" cy="482453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387486"/>
                <a:gridCol w="622823"/>
                <a:gridCol w="622823"/>
                <a:gridCol w="622823"/>
                <a:gridCol w="622823"/>
                <a:gridCol w="622823"/>
                <a:gridCol w="622823"/>
                <a:gridCol w="622823"/>
                <a:gridCol w="622823"/>
                <a:gridCol w="622823"/>
              </a:tblGrid>
              <a:tr h="90396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Bory - I. patro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Bory - přízemí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Bory - Husova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EKO - Cheb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PED - </a:t>
                      </a:r>
                      <a:r>
                        <a:rPr lang="cs-CZ" sz="1200" u="none" strike="noStrike" dirty="0" err="1">
                          <a:effectLst/>
                        </a:rPr>
                        <a:t>Klat</a:t>
                      </a:r>
                      <a:r>
                        <a:rPr lang="cs-CZ" sz="1200" u="none" strike="noStrike" dirty="0">
                          <a:effectLst/>
                        </a:rPr>
                        <a:t>., přízemí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PED - Klat.stud. periodik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PED – Veleslaví-nova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PED – Jungma-nnova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Sady Pětatřicátníků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640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půjčování knih/dokumentů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3.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4.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1.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5.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5.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6.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51800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půjčování dokumentů prostřednictvím MVS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10.-11.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11.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10.-11.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10.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10.-11.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11.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11.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11.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10.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640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kopírování knih/dokumentů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6.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6.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2.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2.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1.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2.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640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skenování knih/dokumentů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10.-11.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8.-9.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10.-11.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11.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10.-11.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10.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10.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10.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11.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640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tisk dokumentů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7.-8.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5.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3.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3.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3.-4.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2.-3.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2.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2.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9.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640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vyhledávání v katalozích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2.-5.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8.-9.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7.-8.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6.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5.-6.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6.-9.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9.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8.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3.-4.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640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vyhledávání v EIZ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2.-5.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4.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6.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4.-5.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3.-4.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6.-9.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3.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4.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3.-4.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5180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>
                          <a:effectLst/>
                        </a:rPr>
                        <a:t>zjišťování informací za asistence knihovníka</a:t>
                      </a:r>
                      <a:endParaRPr lang="es-ES" sz="1200" b="1" i="0" u="none" strike="noStrike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9.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10.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9.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7.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7.-8.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6.-9.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7.-8.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9.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7.-8.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51800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prezenční studium (studium ve studovně)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2.-5.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2.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4.-5.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5.-6.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2.-3.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4.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3.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5.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51800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psaní seminárních, odborných, vědeckých a dalších prací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2.-5.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7.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5.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8.-.9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9.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7.-8.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7.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6.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640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setkávání se spolužáky, kolegy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7.-8.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2.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7.-8.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8.-9.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7.-8.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6.-9.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6.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5.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7.-8.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30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jednotlivých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985664"/>
          </a:xfrm>
        </p:spPr>
        <p:txBody>
          <a:bodyPr>
            <a:normAutofit fontScale="85000" lnSpcReduction="20000"/>
          </a:bodyPr>
          <a:lstStyle/>
          <a:p>
            <a:r>
              <a:rPr lang="cs-CZ" b="1" u="sng" dirty="0" smtClean="0"/>
              <a:t>Knihovna BORY – Univerzitní ul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Hodnoceno jako ve škole</a:t>
            </a:r>
          </a:p>
          <a:p>
            <a:pPr lvl="1"/>
            <a:r>
              <a:rPr lang="cs-CZ" dirty="0" smtClean="0"/>
              <a:t>Uváděna průměrná známka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564176181"/>
              </p:ext>
            </p:extLst>
          </p:nvPr>
        </p:nvGraphicFramePr>
        <p:xfrm>
          <a:off x="395288" y="2420938"/>
          <a:ext cx="8278812" cy="3732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338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jednotlivých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913656"/>
          </a:xfrm>
        </p:spPr>
        <p:txBody>
          <a:bodyPr>
            <a:normAutofit fontScale="77500" lnSpcReduction="20000"/>
          </a:bodyPr>
          <a:lstStyle/>
          <a:p>
            <a:r>
              <a:rPr lang="cs-CZ" b="1" u="sng" dirty="0" smtClean="0"/>
              <a:t>Knihovna BORY – Husova ul.</a:t>
            </a:r>
          </a:p>
          <a:p>
            <a:pPr lvl="1"/>
            <a:r>
              <a:rPr lang="cs-CZ" dirty="0" smtClean="0"/>
              <a:t>Hodnoceno jako ve škole</a:t>
            </a:r>
          </a:p>
          <a:p>
            <a:pPr lvl="1"/>
            <a:r>
              <a:rPr lang="cs-CZ" dirty="0" smtClean="0"/>
              <a:t>Uváděna průměrná známka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283481136"/>
              </p:ext>
            </p:extLst>
          </p:nvPr>
        </p:nvGraphicFramePr>
        <p:xfrm>
          <a:off x="323528" y="2060849"/>
          <a:ext cx="8278565" cy="480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493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jednotlivých služeb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19256" cy="913656"/>
          </a:xfrm>
        </p:spPr>
        <p:txBody>
          <a:bodyPr>
            <a:normAutofit fontScale="77500" lnSpcReduction="20000"/>
          </a:bodyPr>
          <a:lstStyle/>
          <a:p>
            <a:r>
              <a:rPr lang="cs-CZ" b="1" u="sng" dirty="0" smtClean="0"/>
              <a:t>Ekonomická knihovna – Cheb</a:t>
            </a:r>
          </a:p>
          <a:p>
            <a:pPr lvl="1"/>
            <a:r>
              <a:rPr lang="cs-CZ" dirty="0" smtClean="0"/>
              <a:t>Hodnoceno jako ve škole</a:t>
            </a:r>
          </a:p>
          <a:p>
            <a:pPr lvl="1"/>
            <a:r>
              <a:rPr lang="cs-CZ" dirty="0" smtClean="0"/>
              <a:t>Uváděna průměrná známka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025064808"/>
              </p:ext>
            </p:extLst>
          </p:nvPr>
        </p:nvGraphicFramePr>
        <p:xfrm>
          <a:off x="323528" y="2132856"/>
          <a:ext cx="835057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929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Hodnocení jednotlivých </a:t>
            </a:r>
            <a:r>
              <a:rPr lang="cs-CZ" dirty="0" smtClean="0"/>
              <a:t>služeb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985664"/>
          </a:xfrm>
        </p:spPr>
        <p:txBody>
          <a:bodyPr>
            <a:normAutofit fontScale="85000" lnSpcReduction="20000"/>
          </a:bodyPr>
          <a:lstStyle/>
          <a:p>
            <a:r>
              <a:rPr lang="cs-CZ" b="1" u="sng" dirty="0" smtClean="0"/>
              <a:t>Knihovna Právnické </a:t>
            </a:r>
            <a:r>
              <a:rPr lang="cs-CZ" b="1" u="sng" dirty="0"/>
              <a:t>a Filozofické </a:t>
            </a:r>
            <a:r>
              <a:rPr lang="cs-CZ" b="1" u="sng" dirty="0" smtClean="0"/>
              <a:t>fakulty</a:t>
            </a:r>
          </a:p>
          <a:p>
            <a:pPr lvl="1"/>
            <a:r>
              <a:rPr lang="cs-CZ" dirty="0" smtClean="0"/>
              <a:t>Hodnoceno jako ve škole</a:t>
            </a:r>
          </a:p>
          <a:p>
            <a:pPr lvl="1"/>
            <a:r>
              <a:rPr lang="cs-CZ" dirty="0" smtClean="0"/>
              <a:t>Uváděna průměrná známka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347858769"/>
              </p:ext>
            </p:extLst>
          </p:nvPr>
        </p:nvGraphicFramePr>
        <p:xfrm>
          <a:off x="250825" y="2060848"/>
          <a:ext cx="8423275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7436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Hodnocení jednotlivých </a:t>
            </a:r>
            <a:r>
              <a:rPr lang="cs-CZ" dirty="0" smtClean="0"/>
              <a:t>služeb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985664"/>
          </a:xfrm>
        </p:spPr>
        <p:txBody>
          <a:bodyPr>
            <a:normAutofit fontScale="85000" lnSpcReduction="20000"/>
          </a:bodyPr>
          <a:lstStyle/>
          <a:p>
            <a:r>
              <a:rPr lang="cs-CZ" b="1" u="sng" dirty="0" smtClean="0"/>
              <a:t>Pedagogická knihovna – volný výběr, Klatovská</a:t>
            </a:r>
          </a:p>
          <a:p>
            <a:pPr lvl="1"/>
            <a:r>
              <a:rPr lang="cs-CZ" dirty="0" smtClean="0"/>
              <a:t>Hodnoceno jako ve škole</a:t>
            </a:r>
          </a:p>
          <a:p>
            <a:pPr lvl="1"/>
            <a:r>
              <a:rPr lang="cs-CZ" dirty="0" smtClean="0"/>
              <a:t>Uváděna průměrná známka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357621837"/>
              </p:ext>
            </p:extLst>
          </p:nvPr>
        </p:nvGraphicFramePr>
        <p:xfrm>
          <a:off x="323529" y="2132856"/>
          <a:ext cx="835057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2264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Hodnocení jednotlivých </a:t>
            </a:r>
            <a:r>
              <a:rPr lang="cs-CZ" dirty="0" smtClean="0"/>
              <a:t>služeb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985664"/>
          </a:xfrm>
        </p:spPr>
        <p:txBody>
          <a:bodyPr>
            <a:normAutofit fontScale="77500" lnSpcReduction="20000"/>
          </a:bodyPr>
          <a:lstStyle/>
          <a:p>
            <a:r>
              <a:rPr lang="cs-CZ" b="1" u="sng" dirty="0" smtClean="0"/>
              <a:t>Pedagogická knihovna – studovna periodik 1.patro, Klatovská</a:t>
            </a:r>
          </a:p>
          <a:p>
            <a:pPr lvl="1"/>
            <a:r>
              <a:rPr lang="cs-CZ" dirty="0" smtClean="0"/>
              <a:t>Hodnoceno jako ve škole</a:t>
            </a:r>
          </a:p>
          <a:p>
            <a:pPr lvl="1"/>
            <a:r>
              <a:rPr lang="cs-CZ" dirty="0" smtClean="0"/>
              <a:t>Uváděna průměrná známka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422385217"/>
              </p:ext>
            </p:extLst>
          </p:nvPr>
        </p:nvGraphicFramePr>
        <p:xfrm>
          <a:off x="323850" y="2492375"/>
          <a:ext cx="8350250" cy="3660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6063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Hodnocení jednotlivých </a:t>
            </a:r>
            <a:r>
              <a:rPr lang="cs-CZ" dirty="0" smtClean="0"/>
              <a:t>služeb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985664"/>
          </a:xfrm>
        </p:spPr>
        <p:txBody>
          <a:bodyPr>
            <a:normAutofit fontScale="85000" lnSpcReduction="20000"/>
          </a:bodyPr>
          <a:lstStyle/>
          <a:p>
            <a:r>
              <a:rPr lang="cs-CZ" b="1" u="sng" dirty="0" smtClean="0"/>
              <a:t>Pedagogická knihovna – studovna, Veleslavínova ul.</a:t>
            </a:r>
          </a:p>
          <a:p>
            <a:pPr lvl="1"/>
            <a:r>
              <a:rPr lang="cs-CZ" dirty="0" smtClean="0"/>
              <a:t>Hodnoceno jako ve škole</a:t>
            </a:r>
          </a:p>
          <a:p>
            <a:pPr lvl="1"/>
            <a:r>
              <a:rPr lang="cs-CZ" dirty="0" smtClean="0"/>
              <a:t>Uváděna průměrná známka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403383279"/>
              </p:ext>
            </p:extLst>
          </p:nvPr>
        </p:nvGraphicFramePr>
        <p:xfrm>
          <a:off x="539750" y="2349500"/>
          <a:ext cx="8134350" cy="380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1584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Hodnocení jednotlivých </a:t>
            </a:r>
            <a:r>
              <a:rPr lang="cs-CZ" dirty="0" smtClean="0"/>
              <a:t>služeb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985664"/>
          </a:xfrm>
        </p:spPr>
        <p:txBody>
          <a:bodyPr>
            <a:normAutofit fontScale="85000" lnSpcReduction="20000"/>
          </a:bodyPr>
          <a:lstStyle/>
          <a:p>
            <a:r>
              <a:rPr lang="cs-CZ" b="1" u="sng" dirty="0" smtClean="0"/>
              <a:t>Knihovna zdravotnických studií – Sedláčkova ul.</a:t>
            </a:r>
          </a:p>
          <a:p>
            <a:pPr lvl="1"/>
            <a:r>
              <a:rPr lang="cs-CZ" dirty="0" smtClean="0"/>
              <a:t>Hodnoceno jako ve škole</a:t>
            </a:r>
          </a:p>
          <a:p>
            <a:pPr lvl="1"/>
            <a:r>
              <a:rPr lang="cs-CZ" dirty="0" smtClean="0"/>
              <a:t>Uváděna průměrná známka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309869336"/>
              </p:ext>
            </p:extLst>
          </p:nvPr>
        </p:nvGraphicFramePr>
        <p:xfrm>
          <a:off x="395288" y="2420938"/>
          <a:ext cx="8278812" cy="3732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6484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Celkové hodnocení provozů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Hodnoceno jako ve škole</a:t>
            </a:r>
          </a:p>
          <a:p>
            <a:r>
              <a:rPr lang="cs-CZ" dirty="0" smtClean="0"/>
              <a:t>Uváděna průměrná známka</a:t>
            </a:r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313966"/>
              </p:ext>
            </p:extLst>
          </p:nvPr>
        </p:nvGraphicFramePr>
        <p:xfrm>
          <a:off x="755576" y="2492896"/>
          <a:ext cx="7012682" cy="3611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99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jednotlivých provozů</a:t>
            </a:r>
            <a:endParaRPr lang="cs-CZ" dirty="0"/>
          </a:p>
        </p:txBody>
      </p:sp>
      <p:graphicFrame>
        <p:nvGraphicFramePr>
          <p:cNvPr id="13" name="Zástupný symbol pro obsah 1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40553895"/>
              </p:ext>
            </p:extLst>
          </p:nvPr>
        </p:nvGraphicFramePr>
        <p:xfrm>
          <a:off x="457200" y="1628800"/>
          <a:ext cx="829126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Zástupný symbol pro obsah 14"/>
          <p:cNvSpPr>
            <a:spLocks noGrp="1"/>
          </p:cNvSpPr>
          <p:nvPr>
            <p:ph sz="quarter" idx="2"/>
          </p:nvPr>
        </p:nvSpPr>
        <p:spPr>
          <a:xfrm>
            <a:off x="539552" y="1216152"/>
            <a:ext cx="8134294" cy="412648"/>
          </a:xfrm>
        </p:spPr>
        <p:txBody>
          <a:bodyPr>
            <a:normAutofit/>
          </a:bodyPr>
          <a:lstStyle/>
          <a:p>
            <a:r>
              <a:rPr lang="cs-CZ" sz="1600" dirty="0" smtClean="0"/>
              <a:t>Uváděn počet respondentů, kteří hodnotili daný provoz Univerzitní knihovny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04184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Hodnoceno jako ve škole</a:t>
            </a:r>
          </a:p>
          <a:p>
            <a:r>
              <a:rPr lang="cs-CZ" dirty="0" smtClean="0"/>
              <a:t>Uváděna průměrná známka</a:t>
            </a:r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669255"/>
              </p:ext>
            </p:extLst>
          </p:nvPr>
        </p:nvGraphicFramePr>
        <p:xfrm>
          <a:off x="539553" y="2348880"/>
          <a:ext cx="8208912" cy="397757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101144"/>
                <a:gridCol w="1038392"/>
                <a:gridCol w="1515492"/>
                <a:gridCol w="1038392"/>
                <a:gridCol w="1515492"/>
              </a:tblGrid>
              <a:tr h="272873"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2015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2008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úroveň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cs-CZ" sz="1200" u="none" strike="noStrike" dirty="0" smtClean="0">
                          <a:effectLst/>
                        </a:rPr>
                        <a:t>  </a:t>
                      </a:r>
                    </a:p>
                    <a:p>
                      <a:pPr algn="l" fontAlgn="ctr"/>
                      <a:r>
                        <a:rPr lang="cs-CZ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odborných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cs-CZ" sz="1200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znalostí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 smtClean="0">
                          <a:effectLst/>
                        </a:rPr>
                        <a:t>osobní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přístup</a:t>
                      </a:r>
                      <a:r>
                        <a:rPr lang="en-US" sz="1200" u="none" strike="noStrike" dirty="0">
                          <a:effectLst/>
                        </a:rPr>
                        <a:t> a </a:t>
                      </a:r>
                      <a:r>
                        <a:rPr lang="cs-CZ" sz="1200" u="none" strike="noStrike" dirty="0" smtClean="0">
                          <a:effectLst/>
                        </a:rPr>
                        <a:t> 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komunikace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</a:rPr>
                        <a:t>(</a:t>
                      </a:r>
                      <a:r>
                        <a:rPr lang="en-US" sz="1200" u="none" strike="noStrike" dirty="0" err="1">
                          <a:effectLst/>
                        </a:rPr>
                        <a:t>zdvořilost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</a:rPr>
                        <a:t>důvěryhodnost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</a:rPr>
                        <a:t>ochota</a:t>
                      </a:r>
                      <a:r>
                        <a:rPr lang="en-US" sz="1200" u="none" strike="noStrike" dirty="0">
                          <a:effectLst/>
                        </a:rPr>
                        <a:t>...)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úroveň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cs-CZ" sz="1200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odborných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endParaRPr lang="cs-CZ" sz="12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cs-CZ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znalostí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osobní přístup a komunikace (zdvořilost, důvěryhodnost, ochota...)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8424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Knihovna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Bory</a:t>
                      </a:r>
                      <a:r>
                        <a:rPr lang="en-US" sz="1200" u="none" strike="noStrike" dirty="0">
                          <a:effectLst/>
                        </a:rPr>
                        <a:t> - </a:t>
                      </a:r>
                      <a:r>
                        <a:rPr lang="en-US" sz="1200" u="none" strike="noStrike" dirty="0" err="1">
                          <a:effectLst/>
                        </a:rPr>
                        <a:t>Univerzitní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ul</a:t>
                      </a:r>
                      <a:r>
                        <a:rPr lang="en-US" sz="1200" u="none" strike="noStrike" dirty="0">
                          <a:effectLst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1,5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1,6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424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Knihovna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Bory</a:t>
                      </a:r>
                      <a:r>
                        <a:rPr lang="en-US" sz="1200" u="none" strike="noStrike" dirty="0">
                          <a:effectLst/>
                        </a:rPr>
                        <a:t> - </a:t>
                      </a:r>
                      <a:r>
                        <a:rPr lang="en-US" sz="1200" u="none" strike="noStrike" dirty="0" err="1">
                          <a:effectLst/>
                        </a:rPr>
                        <a:t>studovna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</a:rPr>
                        <a:t>Husova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ul</a:t>
                      </a:r>
                      <a:r>
                        <a:rPr lang="en-US" sz="1200" u="none" strike="noStrike" dirty="0">
                          <a:effectLst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1,9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424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Ekonomická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knihovna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Cheb</a:t>
                      </a:r>
                      <a:r>
                        <a:rPr lang="en-US" sz="1200" u="none" strike="noStrike" dirty="0">
                          <a:effectLst/>
                        </a:rPr>
                        <a:t> - </a:t>
                      </a:r>
                      <a:r>
                        <a:rPr lang="en-US" sz="1200" u="none" strike="noStrike" dirty="0" err="1">
                          <a:effectLst/>
                        </a:rPr>
                        <a:t>Hradební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ul</a:t>
                      </a:r>
                      <a:r>
                        <a:rPr lang="en-US" sz="1200" u="none" strike="noStrike" dirty="0">
                          <a:effectLst/>
                        </a:rPr>
                        <a:t>., </a:t>
                      </a:r>
                      <a:r>
                        <a:rPr lang="en-US" sz="1200" u="none" strike="noStrike" dirty="0" err="1">
                          <a:effectLst/>
                        </a:rPr>
                        <a:t>Cheb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3,1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4434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Knihovna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Právnické</a:t>
                      </a:r>
                      <a:r>
                        <a:rPr lang="en-US" sz="1200" u="none" strike="noStrike" dirty="0">
                          <a:effectLst/>
                        </a:rPr>
                        <a:t> a </a:t>
                      </a:r>
                      <a:r>
                        <a:rPr lang="en-US" sz="1200" u="none" strike="noStrike" dirty="0" err="1">
                          <a:effectLst/>
                        </a:rPr>
                        <a:t>Filozofické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fakulty</a:t>
                      </a:r>
                      <a:r>
                        <a:rPr lang="en-US" sz="1200" u="none" strike="noStrike" dirty="0">
                          <a:effectLst/>
                        </a:rPr>
                        <a:t> - </a:t>
                      </a:r>
                      <a:r>
                        <a:rPr lang="en-US" sz="1200" u="none" strike="noStrike" dirty="0" err="1">
                          <a:effectLst/>
                        </a:rPr>
                        <a:t>Sady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cs-CZ" sz="1200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Pětatřicátníků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1,4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4434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Pedagogická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knihovna</a:t>
                      </a:r>
                      <a:r>
                        <a:rPr lang="en-US" sz="1200" u="none" strike="noStrike" dirty="0">
                          <a:effectLst/>
                        </a:rPr>
                        <a:t> - </a:t>
                      </a:r>
                      <a:r>
                        <a:rPr lang="en-US" sz="1200" u="none" strike="noStrike" dirty="0" err="1">
                          <a:effectLst/>
                        </a:rPr>
                        <a:t>volný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výběr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</a:rPr>
                        <a:t>studovna</a:t>
                      </a:r>
                      <a:r>
                        <a:rPr lang="en-US" sz="1200" u="none" strike="noStrike" dirty="0">
                          <a:effectLst/>
                        </a:rPr>
                        <a:t> - </a:t>
                      </a:r>
                      <a:r>
                        <a:rPr lang="cs-CZ" sz="1200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přízemí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</a:rPr>
                        <a:t>Klatovská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ul</a:t>
                      </a:r>
                      <a:r>
                        <a:rPr lang="en-US" sz="1200" u="none" strike="noStrike" dirty="0">
                          <a:effectLst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1,4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4434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Pedagogická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knihovna</a:t>
                      </a:r>
                      <a:r>
                        <a:rPr lang="en-US" sz="1200" u="none" strike="noStrike" dirty="0">
                          <a:effectLst/>
                        </a:rPr>
                        <a:t> - </a:t>
                      </a:r>
                      <a:r>
                        <a:rPr lang="en-US" sz="1200" u="none" strike="noStrike" dirty="0" err="1">
                          <a:effectLst/>
                        </a:rPr>
                        <a:t>studovna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periodik</a:t>
                      </a:r>
                      <a:r>
                        <a:rPr lang="en-US" sz="1200" u="none" strike="noStrike" dirty="0">
                          <a:effectLst/>
                        </a:rPr>
                        <a:t>, 1. </a:t>
                      </a:r>
                      <a:endParaRPr lang="cs-CZ" sz="12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cs-CZ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patro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</a:rPr>
                        <a:t>Klatovská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ul</a:t>
                      </a:r>
                      <a:r>
                        <a:rPr lang="en-US" sz="1200" u="none" strike="noStrike" dirty="0">
                          <a:effectLst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1,4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424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Pedagogická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knihovna</a:t>
                      </a:r>
                      <a:r>
                        <a:rPr lang="en-US" sz="1200" u="none" strike="noStrike" dirty="0">
                          <a:effectLst/>
                        </a:rPr>
                        <a:t> - </a:t>
                      </a:r>
                      <a:r>
                        <a:rPr lang="en-US" sz="1200" u="none" strike="noStrike" dirty="0" err="1">
                          <a:effectLst/>
                        </a:rPr>
                        <a:t>studovna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</a:rPr>
                        <a:t>Veleslavínova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endParaRPr lang="cs-CZ" sz="12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cs-CZ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ul</a:t>
                      </a:r>
                      <a:r>
                        <a:rPr lang="en-US" sz="1200" u="none" strike="noStrike" dirty="0">
                          <a:effectLst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1,1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424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Knihovna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zdravotnických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studií</a:t>
                      </a:r>
                      <a:r>
                        <a:rPr lang="en-US" sz="1200" u="none" strike="noStrike" dirty="0">
                          <a:effectLst/>
                        </a:rPr>
                        <a:t> - </a:t>
                      </a:r>
                      <a:r>
                        <a:rPr lang="en-US" sz="1200" u="none" strike="noStrike" dirty="0" err="1">
                          <a:effectLst/>
                        </a:rPr>
                        <a:t>Sedláčkova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ul</a:t>
                      </a:r>
                      <a:r>
                        <a:rPr lang="en-US" sz="1200" u="none" strike="noStrike" dirty="0">
                          <a:effectLst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68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Hodnocení pracovníků z hlediska úrovně odborných znalostí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04190205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059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Hodnocení pracovníků z hlediska osobního přístupu a komunikace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50159809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215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jednotlivých provozů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769640"/>
          </a:xfrm>
        </p:spPr>
        <p:txBody>
          <a:bodyPr>
            <a:normAutofit/>
          </a:bodyPr>
          <a:lstStyle/>
          <a:p>
            <a:r>
              <a:rPr lang="cs-CZ" sz="1800" dirty="0" smtClean="0"/>
              <a:t>Porovnání počtu respondentů </a:t>
            </a:r>
            <a:r>
              <a:rPr lang="cs-CZ" sz="1800" dirty="0" smtClean="0"/>
              <a:t>2015 x 2008 </a:t>
            </a:r>
            <a:r>
              <a:rPr lang="cs-CZ" sz="1800" dirty="0" smtClean="0"/>
              <a:t>v % tj. kolik procent respondentů z celkového počtu hodnotilo daný provoz Univerzitní knihovny</a:t>
            </a:r>
            <a:endParaRPr lang="cs-CZ" sz="1800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0661377"/>
              </p:ext>
            </p:extLst>
          </p:nvPr>
        </p:nvGraphicFramePr>
        <p:xfrm>
          <a:off x="539552" y="1828800"/>
          <a:ext cx="8352928" cy="43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8109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Působiště na ZČU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Porovnání respondentů 2015 x 2008 z hlediska jejich působiště na ZČU (údaj je uváděný v %)</a:t>
            </a:r>
            <a:endParaRPr lang="cs-CZ" sz="1800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0423361"/>
              </p:ext>
            </p:extLst>
          </p:nvPr>
        </p:nvGraphicFramePr>
        <p:xfrm>
          <a:off x="251520" y="1484784"/>
          <a:ext cx="8496944" cy="4645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3269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více než jedné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Využívám služeb více než jedné knihovny/studovny ZČU:</a:t>
            </a:r>
          </a:p>
          <a:p>
            <a:pPr lvl="1"/>
            <a:r>
              <a:rPr lang="cs-CZ" dirty="0" smtClean="0"/>
              <a:t>Ne, využívám služeb pouze jedné – 61,7%  (48,8% - v r.2008)</a:t>
            </a:r>
          </a:p>
          <a:p>
            <a:pPr lvl="1"/>
            <a:r>
              <a:rPr lang="cs-CZ" dirty="0" smtClean="0"/>
              <a:t>Ano, využívám služeb více než jedné – 38,3% (51,2% - v r.2008)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2089913"/>
              </p:ext>
            </p:extLst>
          </p:nvPr>
        </p:nvGraphicFramePr>
        <p:xfrm>
          <a:off x="1187624" y="2708920"/>
          <a:ext cx="597666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777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Návštěvnost knihovny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</a:pPr>
            <a:r>
              <a:rPr lang="cs-CZ" altLang="cs-CZ" sz="2400" dirty="0"/>
              <a:t> návštěvnost knihovny je ohodnocená průměrnou známkou na stupnici 1-6</a:t>
            </a:r>
          </a:p>
          <a:p>
            <a:pPr marL="457200" lvl="1" indent="0">
              <a:lnSpc>
                <a:spcPct val="80000"/>
              </a:lnSpc>
            </a:pPr>
            <a:r>
              <a:rPr lang="cs-CZ" altLang="cs-CZ" sz="2000" dirty="0"/>
              <a:t> denně	</a:t>
            </a:r>
            <a:r>
              <a:rPr lang="cs-CZ" altLang="cs-CZ" sz="2000" dirty="0" smtClean="0"/>
              <a:t>1</a:t>
            </a:r>
            <a:endParaRPr lang="cs-CZ" altLang="cs-CZ" sz="2000" dirty="0"/>
          </a:p>
          <a:p>
            <a:pPr marL="457200" lvl="1" indent="0">
              <a:lnSpc>
                <a:spcPct val="80000"/>
              </a:lnSpc>
            </a:pPr>
            <a:r>
              <a:rPr lang="cs-CZ" altLang="cs-CZ" sz="2000" dirty="0"/>
              <a:t> několikrát </a:t>
            </a:r>
            <a:r>
              <a:rPr lang="cs-CZ" altLang="cs-CZ" sz="2000" dirty="0" smtClean="0"/>
              <a:t>týdně  </a:t>
            </a:r>
            <a:r>
              <a:rPr lang="cs-CZ" altLang="cs-CZ" sz="2000" dirty="0"/>
              <a:t>2</a:t>
            </a:r>
          </a:p>
          <a:p>
            <a:pPr marL="457200" lvl="1" indent="0">
              <a:lnSpc>
                <a:spcPct val="80000"/>
              </a:lnSpc>
            </a:pPr>
            <a:r>
              <a:rPr lang="cs-CZ" altLang="cs-CZ" sz="2000" dirty="0"/>
              <a:t> několikrát měsíčně 3</a:t>
            </a:r>
          </a:p>
          <a:p>
            <a:pPr marL="457200" lvl="1" indent="0">
              <a:lnSpc>
                <a:spcPct val="80000"/>
              </a:lnSpc>
            </a:pPr>
            <a:r>
              <a:rPr lang="cs-CZ" altLang="cs-CZ" sz="2000" dirty="0"/>
              <a:t> několikrát za dané období  4</a:t>
            </a:r>
          </a:p>
          <a:p>
            <a:pPr marL="457200" lvl="1" indent="0">
              <a:lnSpc>
                <a:spcPct val="80000"/>
              </a:lnSpc>
            </a:pPr>
            <a:r>
              <a:rPr lang="cs-CZ" altLang="cs-CZ" sz="2000" dirty="0"/>
              <a:t> alespoň jednou za dané       období 5</a:t>
            </a:r>
          </a:p>
          <a:p>
            <a:pPr marL="457200" lvl="1" indent="0">
              <a:lnSpc>
                <a:spcPct val="80000"/>
              </a:lnSpc>
            </a:pPr>
            <a:r>
              <a:rPr lang="cs-CZ" altLang="cs-CZ" sz="2000" dirty="0"/>
              <a:t> vůbec 6</a:t>
            </a:r>
          </a:p>
          <a:p>
            <a:pPr marL="0" indent="0">
              <a:lnSpc>
                <a:spcPct val="80000"/>
              </a:lnSpc>
            </a:pPr>
            <a:r>
              <a:rPr lang="cs-CZ" altLang="cs-CZ" sz="2400" dirty="0"/>
              <a:t> hodnoceno bylo dle dvou časových období – během semestru a během zkouškového </a:t>
            </a:r>
            <a:r>
              <a:rPr lang="cs-CZ" altLang="cs-CZ" sz="2400" dirty="0" smtClean="0"/>
              <a:t>období</a:t>
            </a:r>
            <a:endParaRPr lang="cs-CZ" altLang="cs-CZ" sz="2400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038750132"/>
              </p:ext>
            </p:extLst>
          </p:nvPr>
        </p:nvGraphicFramePr>
        <p:xfrm>
          <a:off x="4572000" y="1340768"/>
          <a:ext cx="4032447" cy="223225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629857"/>
                <a:gridCol w="788957"/>
                <a:gridCol w="613633"/>
              </a:tblGrid>
              <a:tr h="24802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>
                          <a:effectLst/>
                        </a:rPr>
                        <a:t>Během semestru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0" marR="6870" marT="687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dirty="0">
                          <a:effectLst/>
                        </a:rPr>
                        <a:t>2015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0" marR="6870" marT="68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dirty="0">
                          <a:effectLst/>
                        </a:rPr>
                        <a:t>2008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0" marR="6870" marT="6870" marB="0" anchor="ctr"/>
                </a:tc>
              </a:tr>
              <a:tr h="24802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BORY- Univerzitní ul.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70" marR="6870" marT="68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3,6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0" marR="6870" marT="68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0" marR="6870" marT="6870" marB="0" anchor="ctr"/>
                </a:tc>
              </a:tr>
              <a:tr h="24802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BORY - Husova ul.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70" marR="6870" marT="68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0" marR="6870" marT="68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0" marR="6870" marT="6870" marB="0" anchor="ctr"/>
                </a:tc>
              </a:tr>
              <a:tr h="24802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EKO - Cheb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70" marR="6870" marT="68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0" marR="6870" marT="68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3,1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0" marR="6870" marT="6870" marB="0" anchor="ctr"/>
                </a:tc>
              </a:tr>
              <a:tr h="24802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Sady Pětatřicátníků - FF, FPR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70" marR="6870" marT="68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3,4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0" marR="6870" marT="68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3,1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0" marR="6870" marT="6870" marB="0" anchor="ctr"/>
                </a:tc>
              </a:tr>
              <a:tr h="24802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PED - Klatovská ul.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70" marR="6870" marT="68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0" marR="6870" marT="68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3,2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0" marR="6870" marT="6870" marB="0" anchor="ctr"/>
                </a:tc>
              </a:tr>
              <a:tr h="24802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PED - stud. per 1. patro, Klatovská ul.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70" marR="6870" marT="68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0" marR="6870" marT="68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2,8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0" marR="6870" marT="6870" marB="0" anchor="ctr"/>
                </a:tc>
              </a:tr>
              <a:tr h="24802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PED - Veleslavínova ul.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70" marR="6870" marT="68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0" marR="6870" marT="68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2,6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0" marR="6870" marT="6870" marB="0" anchor="ctr"/>
                </a:tc>
              </a:tr>
              <a:tr h="24802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KZS - Sedláčkova ul.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70" marR="6870" marT="68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0" marR="6870" marT="687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0" marR="6870" marT="6870" marB="0" anchor="ctr"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114911"/>
              </p:ext>
            </p:extLst>
          </p:nvPr>
        </p:nvGraphicFramePr>
        <p:xfrm>
          <a:off x="4572000" y="3861048"/>
          <a:ext cx="4032448" cy="237626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688298"/>
                <a:gridCol w="672075"/>
                <a:gridCol w="672075"/>
              </a:tblGrid>
              <a:tr h="340482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>
                          <a:effectLst/>
                        </a:rPr>
                        <a:t>Během zkouškového období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dirty="0">
                          <a:effectLst/>
                        </a:rPr>
                        <a:t>2015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dirty="0">
                          <a:effectLst/>
                        </a:rPr>
                        <a:t>2008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5447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BORY- Univerzitní ul.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4,4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5447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BORY - Husova ul.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4,3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5447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EKO - Cheb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3,8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5447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Sady Pětatřicátníků - FF, FPR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4,2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5447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PED - Klatovská ul.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5447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PED - stud. per 1. patro, Klatovská ul.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3,7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5447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PED - Veleslavínova ul.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3,4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5447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KZS - Sedláčkova ul.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491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14400"/>
          </a:xfrm>
        </p:spPr>
        <p:txBody>
          <a:bodyPr>
            <a:normAutofit/>
          </a:bodyPr>
          <a:lstStyle/>
          <a:p>
            <a:r>
              <a:rPr lang="cs-CZ" dirty="0" smtClean="0"/>
              <a:t>Otevírací doba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1057672"/>
          </a:xfrm>
        </p:spPr>
        <p:txBody>
          <a:bodyPr>
            <a:normAutofit/>
          </a:bodyPr>
          <a:lstStyle/>
          <a:p>
            <a:r>
              <a:rPr lang="cs-CZ" dirty="0" smtClean="0"/>
              <a:t>Uvítal/a bych rozšířenou otevírací dobu v týdnu</a:t>
            </a:r>
          </a:p>
          <a:p>
            <a:pPr lvl="1"/>
            <a:r>
              <a:rPr lang="cs-CZ" dirty="0" smtClean="0"/>
              <a:t>Údaje jsou uváděny v %</a:t>
            </a:r>
          </a:p>
          <a:p>
            <a:pPr lvl="1"/>
            <a:endParaRPr lang="cs-CZ" dirty="0" smtClean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943574347"/>
              </p:ext>
            </p:extLst>
          </p:nvPr>
        </p:nvGraphicFramePr>
        <p:xfrm>
          <a:off x="899592" y="1916832"/>
          <a:ext cx="7342460" cy="475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294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Otevírací doba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19256" cy="913656"/>
          </a:xfrm>
        </p:spPr>
        <p:txBody>
          <a:bodyPr>
            <a:normAutofit/>
          </a:bodyPr>
          <a:lstStyle/>
          <a:p>
            <a:r>
              <a:rPr lang="cs-CZ" dirty="0" smtClean="0"/>
              <a:t>Uvítal/a bych rozšířenou otevírací dobu o víkendu</a:t>
            </a:r>
          </a:p>
          <a:p>
            <a:pPr lvl="1"/>
            <a:r>
              <a:rPr lang="cs-CZ" dirty="0" smtClean="0"/>
              <a:t>Údaje jsou uváděny v %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408833191"/>
              </p:ext>
            </p:extLst>
          </p:nvPr>
        </p:nvGraphicFramePr>
        <p:xfrm>
          <a:off x="755576" y="2132856"/>
          <a:ext cx="7846517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74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Pořadí využívanosti služeb v jednotlivých provozech - </a:t>
            </a:r>
            <a:r>
              <a:rPr lang="cs-CZ" b="1" dirty="0" smtClean="0"/>
              <a:t>2015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99506645"/>
              </p:ext>
            </p:extLst>
          </p:nvPr>
        </p:nvGraphicFramePr>
        <p:xfrm>
          <a:off x="539552" y="1412778"/>
          <a:ext cx="8208911" cy="462820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753464"/>
                <a:gridCol w="544396"/>
                <a:gridCol w="544396"/>
                <a:gridCol w="644679"/>
                <a:gridCol w="587374"/>
                <a:gridCol w="515743"/>
                <a:gridCol w="587374"/>
                <a:gridCol w="530068"/>
                <a:gridCol w="501417"/>
              </a:tblGrid>
              <a:tr h="918265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BORY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BORY-HUS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EKO-Cheb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SADY 35 FF </a:t>
                      </a:r>
                      <a:r>
                        <a:rPr lang="cs-CZ" sz="1400" u="none" strike="noStrike" dirty="0" err="1">
                          <a:effectLst/>
                        </a:rPr>
                        <a:t>aFPR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PED - </a:t>
                      </a:r>
                      <a:r>
                        <a:rPr lang="cs-CZ" sz="1400" u="none" strike="noStrike" dirty="0" err="1">
                          <a:effectLst/>
                        </a:rPr>
                        <a:t>Klat</a:t>
                      </a:r>
                      <a:r>
                        <a:rPr lang="cs-CZ" sz="1400" u="none" strike="noStrike" dirty="0">
                          <a:effectLst/>
                        </a:rPr>
                        <a:t>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PED - 1.patro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PED - VEL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KZS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426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</a:rPr>
                        <a:t>půjčování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knih</a:t>
                      </a:r>
                      <a:r>
                        <a:rPr lang="en-US" sz="1400" u="none" strike="noStrike" dirty="0">
                          <a:effectLst/>
                        </a:rPr>
                        <a:t>/</a:t>
                      </a:r>
                      <a:r>
                        <a:rPr lang="en-US" sz="1400" u="none" strike="noStrike" dirty="0" err="1">
                          <a:effectLst/>
                        </a:rPr>
                        <a:t>dokumentů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426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půjčování dokumentů prostřednictvím meziknihovní výpůjční služby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426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kopírování/skenování/tisk dokumentů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426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vyhledávání v katalozích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426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vyhledávání v elektronických informačních zdrojích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4263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</a:rPr>
                        <a:t>zjišťování informací za asistence knihovníka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426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prezenční studium (studium ve studovně)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426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studium v individuální/ týmové studovně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5345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půjčování elektronických zařízení (čtečky e-knih, notebooky, dataprojektor)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426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nákup kancelářských potřeb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8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1171</Words>
  <Application>Microsoft Office PowerPoint</Application>
  <PresentationFormat>Předvádění na obrazovce (4:3)</PresentationFormat>
  <Paragraphs>441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Původ</vt:lpstr>
      <vt:lpstr>Výsledky ankety Univerzitní knihovny ZČU</vt:lpstr>
      <vt:lpstr>Hodnocení jednotlivých provozů</vt:lpstr>
      <vt:lpstr>Hodnocení jednotlivých provozů</vt:lpstr>
      <vt:lpstr>Působiště na ZČU</vt:lpstr>
      <vt:lpstr>Využití více než jedné knihovny</vt:lpstr>
      <vt:lpstr>Návštěvnost knihovny</vt:lpstr>
      <vt:lpstr>Otevírací doba</vt:lpstr>
      <vt:lpstr>Otevírací doba</vt:lpstr>
      <vt:lpstr>Pořadí využívanosti služeb v jednotlivých provozech - 2015</vt:lpstr>
      <vt:lpstr>Pořadí využívanosti služeb v jednotlivých provozech - 2008</vt:lpstr>
      <vt:lpstr>Hodnocení jednotlivých služeb</vt:lpstr>
      <vt:lpstr>Hodnocení jednotlivých služeb</vt:lpstr>
      <vt:lpstr>Hodnocení jednotlivých služeb </vt:lpstr>
      <vt:lpstr>Hodnocení jednotlivých služeb </vt:lpstr>
      <vt:lpstr>Hodnocení jednotlivých služeb </vt:lpstr>
      <vt:lpstr>Hodnocení jednotlivých služeb </vt:lpstr>
      <vt:lpstr>Hodnocení jednotlivých služeb </vt:lpstr>
      <vt:lpstr>Hodnocení jednotlivých služeb </vt:lpstr>
      <vt:lpstr>Celkové hodnocení provozů</vt:lpstr>
      <vt:lpstr>Hodnocení pracovníků</vt:lpstr>
      <vt:lpstr>Hodnocení pracovníků z hlediska úrovně odborných znalostí</vt:lpstr>
      <vt:lpstr>Hodnocení pracovníků z hlediska osobního přístupu a komunikace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Výsledky ankety Univerzitní knihovny ZČU</dc:title>
  <dc:creator>Zuzana</dc:creator>
  <cp:lastModifiedBy>Zuzana</cp:lastModifiedBy>
  <cp:revision>34</cp:revision>
  <dcterms:created xsi:type="dcterms:W3CDTF">2015-08-18T19:54:40Z</dcterms:created>
  <dcterms:modified xsi:type="dcterms:W3CDTF">2015-08-27T20:45:50Z</dcterms:modified>
</cp:coreProperties>
</file>