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5" r:id="rId3"/>
    <p:sldId id="277" r:id="rId4"/>
    <p:sldId id="278" r:id="rId5"/>
    <p:sldId id="260" r:id="rId6"/>
    <p:sldId id="263" r:id="rId7"/>
    <p:sldId id="264" r:id="rId8"/>
    <p:sldId id="265" r:id="rId9"/>
    <p:sldId id="274" r:id="rId10"/>
    <p:sldId id="276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59" r:id="rId20"/>
    <p:sldId id="258" r:id="rId21"/>
    <p:sldId id="261" r:id="rId22"/>
    <p:sldId id="26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17" autoAdjust="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List9!$B$5:$B$12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List9!$C$5:$C$12</c:f>
              <c:numCache>
                <c:formatCode>General</c:formatCode>
                <c:ptCount val="8"/>
                <c:pt idx="0">
                  <c:v>487</c:v>
                </c:pt>
                <c:pt idx="1">
                  <c:v>32</c:v>
                </c:pt>
                <c:pt idx="2">
                  <c:v>51</c:v>
                </c:pt>
                <c:pt idx="3">
                  <c:v>328</c:v>
                </c:pt>
                <c:pt idx="4">
                  <c:v>241</c:v>
                </c:pt>
                <c:pt idx="5">
                  <c:v>12</c:v>
                </c:pt>
                <c:pt idx="6">
                  <c:v>16</c:v>
                </c:pt>
                <c:pt idx="7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102544473607468"/>
          <c:y val="3.0402716447757879E-2"/>
          <c:w val="0.36971529600466607"/>
          <c:h val="0.89874819049956312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912290647046426E-2"/>
                  <c:y val="8.3659685960819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131313131313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626262626262704E-2"/>
                  <c:y val="3.56125356125356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626262626262704E-2"/>
                  <c:y val="3.56125356125359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252525252525252E-2"/>
                  <c:y val="1.0683760683760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List7!$B$4:$B$11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List7!$C$4:$C$11</c:f>
              <c:numCache>
                <c:formatCode>General</c:formatCode>
                <c:ptCount val="8"/>
                <c:pt idx="0">
                  <c:v>2.7</c:v>
                </c:pt>
                <c:pt idx="1">
                  <c:v>3.1</c:v>
                </c:pt>
                <c:pt idx="2">
                  <c:v>2.2999999999999998</c:v>
                </c:pt>
                <c:pt idx="3">
                  <c:v>2</c:v>
                </c:pt>
                <c:pt idx="4">
                  <c:v>1.9</c:v>
                </c:pt>
                <c:pt idx="5">
                  <c:v>1.5</c:v>
                </c:pt>
                <c:pt idx="6">
                  <c:v>1.8</c:v>
                </c:pt>
                <c:pt idx="7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List7!$D$3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List7!$B$4:$B$11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List7!$D$4:$D$11</c:f>
              <c:numCache>
                <c:formatCode>General</c:formatCode>
                <c:ptCount val="8"/>
                <c:pt idx="0">
                  <c:v>3.1</c:v>
                </c:pt>
                <c:pt idx="2">
                  <c:v>2.4</c:v>
                </c:pt>
                <c:pt idx="3">
                  <c:v>2.2999999999999998</c:v>
                </c:pt>
                <c:pt idx="4">
                  <c:v>2.5</c:v>
                </c:pt>
                <c:pt idx="5">
                  <c:v>2.2000000000000002</c:v>
                </c:pt>
                <c:pt idx="6">
                  <c:v>2.2000000000000002</c:v>
                </c:pt>
                <c:pt idx="7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1192960"/>
        <c:axId val="161194752"/>
        <c:axId val="167917760"/>
      </c:bar3DChart>
      <c:catAx>
        <c:axId val="16119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161194752"/>
        <c:crosses val="autoZero"/>
        <c:auto val="1"/>
        <c:lblAlgn val="ctr"/>
        <c:lblOffset val="100"/>
        <c:noMultiLvlLbl val="0"/>
      </c:catAx>
      <c:valAx>
        <c:axId val="161194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1192960"/>
        <c:crosses val="autoZero"/>
        <c:crossBetween val="between"/>
      </c:valAx>
      <c:serAx>
        <c:axId val="167917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119475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List7!$C$39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5854516313373502E-2"/>
                  <c:y val="-6.081699734512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9.1251234047200602E-3"/>
                  <c:y val="-1.520424933628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645977305506737E-2"/>
                  <c:y val="-9.1225496017683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896224114946856E-2"/>
                  <c:y val="-1.2163399469024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List7!$B$40:$B$47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List7!$C$40:$C$47</c:f>
              <c:numCache>
                <c:formatCode>General</c:formatCode>
                <c:ptCount val="8"/>
                <c:pt idx="0">
                  <c:v>2.1</c:v>
                </c:pt>
                <c:pt idx="1">
                  <c:v>2.6</c:v>
                </c:pt>
                <c:pt idx="2">
                  <c:v>2.2999999999999998</c:v>
                </c:pt>
                <c:pt idx="3">
                  <c:v>1.6</c:v>
                </c:pt>
                <c:pt idx="4">
                  <c:v>1.6</c:v>
                </c:pt>
                <c:pt idx="5">
                  <c:v>1.5</c:v>
                </c:pt>
                <c:pt idx="6">
                  <c:v>1.8</c:v>
                </c:pt>
                <c:pt idx="7">
                  <c:v>1.8</c:v>
                </c:pt>
              </c:numCache>
            </c:numRef>
          </c:val>
        </c:ser>
        <c:ser>
          <c:idx val="1"/>
          <c:order val="1"/>
          <c:tx>
            <c:strRef>
              <c:f>List7!$D$39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List7!$B$40:$B$47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List7!$D$40:$D$47</c:f>
              <c:numCache>
                <c:formatCode>General</c:formatCode>
                <c:ptCount val="8"/>
                <c:pt idx="0">
                  <c:v>2.7</c:v>
                </c:pt>
                <c:pt idx="3">
                  <c:v>1.7</c:v>
                </c:pt>
                <c:pt idx="4">
                  <c:v>2</c:v>
                </c:pt>
                <c:pt idx="5">
                  <c:v>2</c:v>
                </c:pt>
                <c:pt idx="6">
                  <c:v>2.1</c:v>
                </c:pt>
                <c:pt idx="7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805696"/>
        <c:axId val="167807232"/>
        <c:axId val="161231744"/>
      </c:bar3DChart>
      <c:catAx>
        <c:axId val="16780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7807232"/>
        <c:crosses val="autoZero"/>
        <c:auto val="1"/>
        <c:lblAlgn val="ctr"/>
        <c:lblOffset val="100"/>
        <c:noMultiLvlLbl val="0"/>
      </c:catAx>
      <c:valAx>
        <c:axId val="16780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7805696"/>
        <c:crosses val="autoZero"/>
        <c:crossBetween val="between"/>
      </c:valAx>
      <c:serAx>
        <c:axId val="161231744"/>
        <c:scaling>
          <c:orientation val="minMax"/>
        </c:scaling>
        <c:delete val="1"/>
        <c:axPos val="b"/>
        <c:majorTickMark val="out"/>
        <c:minorTickMark val="none"/>
        <c:tickLblPos val="nextTo"/>
        <c:crossAx val="16780723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List7!$C$28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334600760456272E-2"/>
                  <c:y val="6.938421509106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627376425855515E-3"/>
                  <c:y val="-1.0407632263660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730038022813688E-2"/>
                  <c:y val="-6.938421509106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4600760456273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List7!$B$29:$B$36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List7!$C$29:$C$36</c:f>
              <c:numCache>
                <c:formatCode>General</c:formatCode>
                <c:ptCount val="8"/>
                <c:pt idx="0">
                  <c:v>2.2000000000000002</c:v>
                </c:pt>
                <c:pt idx="1">
                  <c:v>2.2999999999999998</c:v>
                </c:pt>
                <c:pt idx="2">
                  <c:v>2.2999999999999998</c:v>
                </c:pt>
                <c:pt idx="3">
                  <c:v>2</c:v>
                </c:pt>
                <c:pt idx="4">
                  <c:v>1.6</c:v>
                </c:pt>
                <c:pt idx="5">
                  <c:v>1.3</c:v>
                </c:pt>
                <c:pt idx="6">
                  <c:v>2.2000000000000002</c:v>
                </c:pt>
                <c:pt idx="7">
                  <c:v>1.8</c:v>
                </c:pt>
              </c:numCache>
            </c:numRef>
          </c:val>
        </c:ser>
        <c:ser>
          <c:idx val="1"/>
          <c:order val="1"/>
          <c:tx>
            <c:strRef>
              <c:f>List7!$D$28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List7!$B$29:$B$36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List7!$D$29:$D$36</c:f>
              <c:numCache>
                <c:formatCode>General</c:formatCode>
                <c:ptCount val="8"/>
                <c:pt idx="0">
                  <c:v>2.1</c:v>
                </c:pt>
                <c:pt idx="2">
                  <c:v>1.7</c:v>
                </c:pt>
                <c:pt idx="3">
                  <c:v>1.8</c:v>
                </c:pt>
                <c:pt idx="4">
                  <c:v>1.9</c:v>
                </c:pt>
                <c:pt idx="5">
                  <c:v>1.8</c:v>
                </c:pt>
                <c:pt idx="6">
                  <c:v>2.4</c:v>
                </c:pt>
                <c:pt idx="7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233728"/>
        <c:axId val="168497152"/>
        <c:axId val="160015232"/>
      </c:bar3DChart>
      <c:catAx>
        <c:axId val="160233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8497152"/>
        <c:crosses val="autoZero"/>
        <c:auto val="1"/>
        <c:lblAlgn val="ctr"/>
        <c:lblOffset val="100"/>
        <c:noMultiLvlLbl val="0"/>
      </c:catAx>
      <c:valAx>
        <c:axId val="168497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233728"/>
        <c:crosses val="autoZero"/>
        <c:crossBetween val="between"/>
      </c:valAx>
      <c:serAx>
        <c:axId val="160015232"/>
        <c:scaling>
          <c:orientation val="minMax"/>
        </c:scaling>
        <c:delete val="1"/>
        <c:axPos val="b"/>
        <c:majorTickMark val="out"/>
        <c:minorTickMark val="none"/>
        <c:tickLblPos val="nextTo"/>
        <c:crossAx val="16849715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List7!$C$16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4980483996877439E-2"/>
                  <c:y val="-3.3388981636060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9804839968774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348165495706594E-2"/>
                  <c:y val="-3.3388981636060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List7!$B$17:$B$24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List7!$C$17:$C$24</c:f>
              <c:numCache>
                <c:formatCode>General</c:formatCode>
                <c:ptCount val="8"/>
                <c:pt idx="0">
                  <c:v>1.8</c:v>
                </c:pt>
                <c:pt idx="1">
                  <c:v>1.6</c:v>
                </c:pt>
                <c:pt idx="2">
                  <c:v>1.6</c:v>
                </c:pt>
                <c:pt idx="3">
                  <c:v>1.3</c:v>
                </c:pt>
                <c:pt idx="4">
                  <c:v>1.3</c:v>
                </c:pt>
                <c:pt idx="5">
                  <c:v>1.2</c:v>
                </c:pt>
                <c:pt idx="6">
                  <c:v>1.4</c:v>
                </c:pt>
                <c:pt idx="7">
                  <c:v>1.5</c:v>
                </c:pt>
              </c:numCache>
            </c:numRef>
          </c:val>
        </c:ser>
        <c:ser>
          <c:idx val="1"/>
          <c:order val="1"/>
          <c:tx>
            <c:strRef>
              <c:f>List7!$D$16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List7!$B$17:$B$24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List7!$D$17:$D$24</c:f>
              <c:numCache>
                <c:formatCode>General</c:formatCode>
                <c:ptCount val="8"/>
                <c:pt idx="0">
                  <c:v>2.2999999999999998</c:v>
                </c:pt>
                <c:pt idx="2">
                  <c:v>1.9</c:v>
                </c:pt>
                <c:pt idx="3">
                  <c:v>1.4</c:v>
                </c:pt>
                <c:pt idx="4">
                  <c:v>2.4</c:v>
                </c:pt>
                <c:pt idx="5">
                  <c:v>2.2999999999999998</c:v>
                </c:pt>
                <c:pt idx="6">
                  <c:v>1.9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562688"/>
        <c:axId val="168564224"/>
        <c:axId val="168548096"/>
      </c:bar3DChart>
      <c:catAx>
        <c:axId val="16856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68564224"/>
        <c:crosses val="autoZero"/>
        <c:auto val="1"/>
        <c:lblAlgn val="ctr"/>
        <c:lblOffset val="100"/>
        <c:noMultiLvlLbl val="0"/>
      </c:catAx>
      <c:valAx>
        <c:axId val="168564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8562688"/>
        <c:crosses val="autoZero"/>
        <c:crossBetween val="between"/>
      </c:valAx>
      <c:serAx>
        <c:axId val="168548096"/>
        <c:scaling>
          <c:orientation val="minMax"/>
        </c:scaling>
        <c:delete val="1"/>
        <c:axPos val="b"/>
        <c:majorTickMark val="out"/>
        <c:minorTickMark val="none"/>
        <c:tickLblPos val="nextTo"/>
        <c:crossAx val="168564224"/>
        <c:crosses val="autoZero"/>
      </c:ser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List7!$C$90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List7!$B$91:$B$98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List7!$C$91:$C$98</c:f>
              <c:numCache>
                <c:formatCode>General</c:formatCode>
                <c:ptCount val="8"/>
                <c:pt idx="0">
                  <c:v>2.7</c:v>
                </c:pt>
                <c:pt idx="1">
                  <c:v>2.8</c:v>
                </c:pt>
                <c:pt idx="2">
                  <c:v>2.6</c:v>
                </c:pt>
                <c:pt idx="3">
                  <c:v>2.4</c:v>
                </c:pt>
                <c:pt idx="4">
                  <c:v>2.1</c:v>
                </c:pt>
                <c:pt idx="5">
                  <c:v>1.7</c:v>
                </c:pt>
                <c:pt idx="6">
                  <c:v>2</c:v>
                </c:pt>
                <c:pt idx="7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669568"/>
        <c:axId val="168671104"/>
        <c:axId val="0"/>
      </c:bar3DChart>
      <c:catAx>
        <c:axId val="16866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8671104"/>
        <c:crosses val="autoZero"/>
        <c:auto val="1"/>
        <c:lblAlgn val="ctr"/>
        <c:lblOffset val="100"/>
        <c:noMultiLvlLbl val="0"/>
      </c:catAx>
      <c:valAx>
        <c:axId val="1686711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8669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List2!$C$5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List2!$B$6:$B$13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List2!$C$6:$C$13</c:f>
              <c:numCache>
                <c:formatCode>General</c:formatCode>
                <c:ptCount val="8"/>
                <c:pt idx="0">
                  <c:v>1.7</c:v>
                </c:pt>
                <c:pt idx="1">
                  <c:v>2.2999999999999998</c:v>
                </c:pt>
                <c:pt idx="2">
                  <c:v>2</c:v>
                </c:pt>
                <c:pt idx="3">
                  <c:v>2.2999999999999998</c:v>
                </c:pt>
                <c:pt idx="4">
                  <c:v>1.8</c:v>
                </c:pt>
                <c:pt idx="5">
                  <c:v>1.8</c:v>
                </c:pt>
                <c:pt idx="6">
                  <c:v>1.5</c:v>
                </c:pt>
                <c:pt idx="7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List2!$D$5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List2!$B$6:$B$13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List2!$D$6:$D$13</c:f>
              <c:numCache>
                <c:formatCode>General</c:formatCode>
                <c:ptCount val="8"/>
                <c:pt idx="0">
                  <c:v>1.9</c:v>
                </c:pt>
                <c:pt idx="1">
                  <c:v>2.5</c:v>
                </c:pt>
                <c:pt idx="2">
                  <c:v>2.4</c:v>
                </c:pt>
                <c:pt idx="3">
                  <c:v>2.4</c:v>
                </c:pt>
                <c:pt idx="4">
                  <c:v>2.1</c:v>
                </c:pt>
                <c:pt idx="5">
                  <c:v>1.9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735872"/>
        <c:axId val="168737408"/>
        <c:axId val="168549888"/>
      </c:bar3DChart>
      <c:catAx>
        <c:axId val="16873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8737408"/>
        <c:crosses val="autoZero"/>
        <c:auto val="1"/>
        <c:lblAlgn val="ctr"/>
        <c:lblOffset val="100"/>
        <c:noMultiLvlLbl val="0"/>
      </c:catAx>
      <c:valAx>
        <c:axId val="1687374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8735872"/>
        <c:crosses val="autoZero"/>
        <c:crossBetween val="between"/>
      </c:valAx>
      <c:serAx>
        <c:axId val="168549888"/>
        <c:scaling>
          <c:orientation val="minMax"/>
        </c:scaling>
        <c:delete val="1"/>
        <c:axPos val="b"/>
        <c:majorTickMark val="out"/>
        <c:minorTickMark val="none"/>
        <c:tickLblPos val="nextTo"/>
        <c:crossAx val="168737408"/>
        <c:crosses val="autoZero"/>
      </c:serAx>
    </c:plotArea>
    <c:legend>
      <c:legendPos val="r"/>
      <c:layout>
        <c:manualLayout>
          <c:xMode val="edge"/>
          <c:yMode val="edge"/>
          <c:x val="0.88947409902374097"/>
          <c:y val="0.35430128926191917"/>
          <c:w val="7.7010193817429629E-2"/>
          <c:h val="0.1390993809116074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List1!$C$16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List1!$B$17:$B$24</c:f>
              <c:strCache>
                <c:ptCount val="8"/>
                <c:pt idx="0">
                  <c:v>Knihovna Bory - Univerzitní ul.</c:v>
                </c:pt>
                <c:pt idx="1">
                  <c:v>Knihovna Bory -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List1!$C$17:$C$24</c:f>
              <c:numCache>
                <c:formatCode>General</c:formatCode>
                <c:ptCount val="8"/>
                <c:pt idx="0">
                  <c:v>1.5</c:v>
                </c:pt>
                <c:pt idx="1">
                  <c:v>2</c:v>
                </c:pt>
                <c:pt idx="2">
                  <c:v>1.4</c:v>
                </c:pt>
                <c:pt idx="3">
                  <c:v>1.6</c:v>
                </c:pt>
                <c:pt idx="4">
                  <c:v>1.4</c:v>
                </c:pt>
                <c:pt idx="5">
                  <c:v>1.4</c:v>
                </c:pt>
                <c:pt idx="6">
                  <c:v>1.1000000000000001</c:v>
                </c:pt>
                <c:pt idx="7">
                  <c:v>1.9</c:v>
                </c:pt>
              </c:numCache>
            </c:numRef>
          </c:val>
        </c:ser>
        <c:ser>
          <c:idx val="1"/>
          <c:order val="1"/>
          <c:tx>
            <c:strRef>
              <c:f>List1!$D$16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3148026635559416E-2"/>
                  <c:y val="-5.1446945337620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List1!$B$17:$B$24</c:f>
              <c:strCache>
                <c:ptCount val="8"/>
                <c:pt idx="0">
                  <c:v>Knihovna Bory - Univerzitní ul.</c:v>
                </c:pt>
                <c:pt idx="1">
                  <c:v>Knihovna Bory -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List1!$D$17:$D$24</c:f>
              <c:numCache>
                <c:formatCode>General</c:formatCode>
                <c:ptCount val="8"/>
                <c:pt idx="0">
                  <c:v>1.6</c:v>
                </c:pt>
                <c:pt idx="1">
                  <c:v>1.9</c:v>
                </c:pt>
                <c:pt idx="2">
                  <c:v>2.1</c:v>
                </c:pt>
                <c:pt idx="3">
                  <c:v>1.8</c:v>
                </c:pt>
                <c:pt idx="4">
                  <c:v>1.6</c:v>
                </c:pt>
                <c:pt idx="5">
                  <c:v>2</c:v>
                </c:pt>
                <c:pt idx="6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2007424"/>
        <c:axId val="172008960"/>
        <c:axId val="168748352"/>
      </c:bar3DChart>
      <c:catAx>
        <c:axId val="17200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72008960"/>
        <c:crosses val="autoZero"/>
        <c:auto val="1"/>
        <c:lblAlgn val="ctr"/>
        <c:lblOffset val="100"/>
        <c:noMultiLvlLbl val="0"/>
      </c:catAx>
      <c:valAx>
        <c:axId val="172008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2007424"/>
        <c:crosses val="autoZero"/>
        <c:crossBetween val="between"/>
      </c:valAx>
      <c:serAx>
        <c:axId val="168748352"/>
        <c:scaling>
          <c:orientation val="minMax"/>
        </c:scaling>
        <c:delete val="1"/>
        <c:axPos val="b"/>
        <c:majorTickMark val="out"/>
        <c:minorTickMark val="none"/>
        <c:tickLblPos val="nextTo"/>
        <c:crossAx val="172008960"/>
        <c:crosses val="autoZero"/>
      </c:serAx>
    </c:plotArea>
    <c:legend>
      <c:legendPos val="r"/>
      <c:layout>
        <c:manualLayout>
          <c:xMode val="edge"/>
          <c:yMode val="edge"/>
          <c:x val="0.89012795449271853"/>
          <c:y val="0.37934750771033271"/>
          <c:w val="6.5622630504520274E-2"/>
          <c:h val="0.10174018279869358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588582677165355"/>
          <c:y val="3.8585209003215437E-2"/>
          <c:w val="0.78380018469913482"/>
          <c:h val="0.478093627364103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List1!$C$38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List1!$B$39:$B$46</c:f>
              <c:strCache>
                <c:ptCount val="8"/>
                <c:pt idx="0">
                  <c:v>Knihovna Bory - Univerzitní ul.</c:v>
                </c:pt>
                <c:pt idx="1">
                  <c:v>Knihovna Bory -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List1!$C$39:$C$46</c:f>
              <c:numCache>
                <c:formatCode>General</c:formatCode>
                <c:ptCount val="8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  <c:pt idx="3">
                  <c:v>1.5</c:v>
                </c:pt>
                <c:pt idx="4">
                  <c:v>1.4</c:v>
                </c:pt>
                <c:pt idx="5">
                  <c:v>1.3</c:v>
                </c:pt>
                <c:pt idx="6">
                  <c:v>1.1000000000000001</c:v>
                </c:pt>
                <c:pt idx="7">
                  <c:v>1.9</c:v>
                </c:pt>
              </c:numCache>
            </c:numRef>
          </c:val>
        </c:ser>
        <c:ser>
          <c:idx val="1"/>
          <c:order val="1"/>
          <c:tx>
            <c:strRef>
              <c:f>List1!$D$38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604938271604937E-2"/>
                  <c:y val="2.5723472668809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049382716049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345679012345678E-2"/>
                  <c:y val="-5.1446945337620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List1!$B$39:$B$46</c:f>
              <c:strCache>
                <c:ptCount val="8"/>
                <c:pt idx="0">
                  <c:v>Knihovna Bory - Univerzitní ul.</c:v>
                </c:pt>
                <c:pt idx="1">
                  <c:v>Knihovna Bory -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přízemí, Klatovská ul.</c:v>
                </c:pt>
                <c:pt idx="5">
                  <c:v>Pedagogická knihovna - 1. patro, Klatovská ul.</c:v>
                </c:pt>
                <c:pt idx="6">
                  <c:v>Pedagogická knihovna -Veleslavínova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List1!$D$39:$D$46</c:f>
              <c:numCache>
                <c:formatCode>General</c:formatCode>
                <c:ptCount val="8"/>
                <c:pt idx="0">
                  <c:v>1.4</c:v>
                </c:pt>
                <c:pt idx="1">
                  <c:v>1.9</c:v>
                </c:pt>
                <c:pt idx="2">
                  <c:v>3.1</c:v>
                </c:pt>
                <c:pt idx="3">
                  <c:v>1.4</c:v>
                </c:pt>
                <c:pt idx="4">
                  <c:v>1.4</c:v>
                </c:pt>
                <c:pt idx="5">
                  <c:v>1.4</c:v>
                </c:pt>
                <c:pt idx="6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243840"/>
        <c:axId val="176245376"/>
        <c:axId val="168750144"/>
      </c:bar3DChart>
      <c:catAx>
        <c:axId val="17624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76245376"/>
        <c:crosses val="autoZero"/>
        <c:auto val="1"/>
        <c:lblAlgn val="ctr"/>
        <c:lblOffset val="100"/>
        <c:noMultiLvlLbl val="0"/>
      </c:catAx>
      <c:valAx>
        <c:axId val="176245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243840"/>
        <c:crosses val="autoZero"/>
        <c:crossBetween val="between"/>
      </c:valAx>
      <c:serAx>
        <c:axId val="168750144"/>
        <c:scaling>
          <c:orientation val="minMax"/>
        </c:scaling>
        <c:delete val="1"/>
        <c:axPos val="b"/>
        <c:majorTickMark val="out"/>
        <c:minorTickMark val="none"/>
        <c:tickLblPos val="nextTo"/>
        <c:crossAx val="176245376"/>
        <c:crosses val="autoZero"/>
      </c:serAx>
    </c:plotArea>
    <c:legend>
      <c:legendPos val="r"/>
      <c:layout>
        <c:manualLayout>
          <c:xMode val="edge"/>
          <c:yMode val="edge"/>
          <c:x val="0.90634102257975879"/>
          <c:y val="0.39529115068670106"/>
          <c:w val="6.5622630504520274E-2"/>
          <c:h val="0.10174018279869358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List11!$C$5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580545131170299E-2"/>
                  <c:y val="9.6644670453434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431607894108416E-3"/>
                  <c:y val="3.2214890151144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03950986763516E-3"/>
                  <c:y val="2.635763739639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607901973527032E-3"/>
                  <c:y val="9.371604407605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03950986763516E-3"/>
                  <c:y val="9.3716044076057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List11!$B$6:$B$13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List11!$C$6:$C$13</c:f>
              <c:numCache>
                <c:formatCode>General</c:formatCode>
                <c:ptCount val="8"/>
                <c:pt idx="0">
                  <c:v>39.4</c:v>
                </c:pt>
                <c:pt idx="1">
                  <c:v>2.6</c:v>
                </c:pt>
                <c:pt idx="2">
                  <c:v>4.0999999999999996</c:v>
                </c:pt>
                <c:pt idx="3">
                  <c:v>26.6</c:v>
                </c:pt>
                <c:pt idx="4">
                  <c:v>19.5</c:v>
                </c:pt>
                <c:pt idx="5">
                  <c:v>1</c:v>
                </c:pt>
                <c:pt idx="6">
                  <c:v>1.3</c:v>
                </c:pt>
                <c:pt idx="7">
                  <c:v>5.5</c:v>
                </c:pt>
              </c:numCache>
            </c:numRef>
          </c:val>
        </c:ser>
        <c:ser>
          <c:idx val="1"/>
          <c:order val="1"/>
          <c:tx>
            <c:strRef>
              <c:f>List11!$D$5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List11!$B$6:$B$13</c:f>
              <c:strCache>
                <c:ptCount val="8"/>
                <c:pt idx="0">
                  <c:v>Knihovna Bory - Univerzitní ul.</c:v>
                </c:pt>
                <c:pt idx="1">
                  <c:v>Knihovna Bory - studovna, Husova ul.</c:v>
                </c:pt>
                <c:pt idx="2">
                  <c:v>Ekonomická knihovna Cheb - Hradební ul., Cheb</c:v>
                </c:pt>
                <c:pt idx="3">
                  <c:v>Knihovna Právnické a Filozofické fakulty - Sady Pětatřicátníků</c:v>
                </c:pt>
                <c:pt idx="4">
                  <c:v>Pedagogická knihovna - volný výběr, studovna - přízemí, Klatovská ul.</c:v>
                </c:pt>
                <c:pt idx="5">
                  <c:v>Pedagogická knihovna - studovna periodik, 1. patro, Klatovská ul.</c:v>
                </c:pt>
                <c:pt idx="6">
                  <c:v>Pedagogická knihovna - studovna, Veleslavínova ul.</c:v>
                </c:pt>
                <c:pt idx="7">
                  <c:v>Knihovna zdravotnických studií - Sedláčkova ul.</c:v>
                </c:pt>
              </c:strCache>
            </c:strRef>
          </c:cat>
          <c:val>
            <c:numRef>
              <c:f>List11!$D$6:$D$13</c:f>
              <c:numCache>
                <c:formatCode>General</c:formatCode>
                <c:ptCount val="8"/>
                <c:pt idx="0">
                  <c:v>38.4</c:v>
                </c:pt>
                <c:pt idx="1">
                  <c:v>3.3</c:v>
                </c:pt>
                <c:pt idx="2">
                  <c:v>8.5</c:v>
                </c:pt>
                <c:pt idx="3">
                  <c:v>22.3</c:v>
                </c:pt>
                <c:pt idx="4">
                  <c:v>19.600000000000001</c:v>
                </c:pt>
                <c:pt idx="5">
                  <c:v>0.8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491776"/>
        <c:axId val="98526336"/>
        <c:axId val="100872640"/>
      </c:bar3DChart>
      <c:catAx>
        <c:axId val="9849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98526336"/>
        <c:crosses val="autoZero"/>
        <c:auto val="1"/>
        <c:lblAlgn val="ctr"/>
        <c:lblOffset val="100"/>
        <c:noMultiLvlLbl val="0"/>
      </c:catAx>
      <c:valAx>
        <c:axId val="98526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8491776"/>
        <c:crosses val="autoZero"/>
        <c:crossBetween val="between"/>
      </c:valAx>
      <c:serAx>
        <c:axId val="100872640"/>
        <c:scaling>
          <c:orientation val="minMax"/>
        </c:scaling>
        <c:delete val="1"/>
        <c:axPos val="b"/>
        <c:majorTickMark val="out"/>
        <c:minorTickMark val="none"/>
        <c:tickLblPos val="nextTo"/>
        <c:crossAx val="98526336"/>
        <c:crosses val="autoZero"/>
      </c:serAx>
    </c:plotArea>
    <c:legend>
      <c:legendPos val="r"/>
      <c:layout>
        <c:manualLayout>
          <c:xMode val="edge"/>
          <c:yMode val="edge"/>
          <c:x val="0.8838217828304229"/>
          <c:y val="0.36973746594030582"/>
          <c:w val="7.0915301446348639E-2"/>
          <c:h val="0.181452155930214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List12!$C$8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946550194987751E-3"/>
                  <c:y val="8.2021668359485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732750974938755E-3"/>
                  <c:y val="6.014922346362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839650584963253E-3"/>
                  <c:y val="0.10389411325534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839650584963253E-3"/>
                  <c:y val="9.2957890807416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946550194987751E-3"/>
                  <c:y val="6.8351390299570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5.4681112239656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398445370476727E-2"/>
                  <c:y val="3.007461173181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List12!$B$9:$B$18</c:f>
              <c:strCache>
                <c:ptCount val="10"/>
                <c:pt idx="0">
                  <c:v>Fakulta aplikovaných věd</c:v>
                </c:pt>
                <c:pt idx="1">
                  <c:v>Fakulta designu a umění Ladislava Sutnara</c:v>
                </c:pt>
                <c:pt idx="2">
                  <c:v>Fakulta ekonomická</c:v>
                </c:pt>
                <c:pt idx="3">
                  <c:v>Fakulta elektrotechnická</c:v>
                </c:pt>
                <c:pt idx="4">
                  <c:v>Fakulta filozofická</c:v>
                </c:pt>
                <c:pt idx="5">
                  <c:v>Fakulta pedagogická</c:v>
                </c:pt>
                <c:pt idx="6">
                  <c:v>Fakulta právnická</c:v>
                </c:pt>
                <c:pt idx="7">
                  <c:v>Fakulta strojní</c:v>
                </c:pt>
                <c:pt idx="8">
                  <c:v>Fakulta zdravotnických studií</c:v>
                </c:pt>
                <c:pt idx="9">
                  <c:v>jiná pracoviště (rektorát, CIV, Provoz a služby, UJP, NTC...)</c:v>
                </c:pt>
              </c:strCache>
            </c:strRef>
          </c:cat>
          <c:val>
            <c:numRef>
              <c:f>List12!$C$9:$C$18</c:f>
              <c:numCache>
                <c:formatCode>General</c:formatCode>
                <c:ptCount val="10"/>
                <c:pt idx="0">
                  <c:v>13.5</c:v>
                </c:pt>
                <c:pt idx="1">
                  <c:v>2.1</c:v>
                </c:pt>
                <c:pt idx="2">
                  <c:v>13.6</c:v>
                </c:pt>
                <c:pt idx="3">
                  <c:v>10.9</c:v>
                </c:pt>
                <c:pt idx="4">
                  <c:v>18.5</c:v>
                </c:pt>
                <c:pt idx="5">
                  <c:v>18.5</c:v>
                </c:pt>
                <c:pt idx="6">
                  <c:v>7.9</c:v>
                </c:pt>
                <c:pt idx="7">
                  <c:v>6.7</c:v>
                </c:pt>
                <c:pt idx="8">
                  <c:v>5.0999999999999996</c:v>
                </c:pt>
                <c:pt idx="9">
                  <c:v>3.3</c:v>
                </c:pt>
              </c:numCache>
            </c:numRef>
          </c:val>
        </c:ser>
        <c:ser>
          <c:idx val="1"/>
          <c:order val="1"/>
          <c:tx>
            <c:strRef>
              <c:f>List12!$D$8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49465501949878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List12!$B$9:$B$18</c:f>
              <c:strCache>
                <c:ptCount val="10"/>
                <c:pt idx="0">
                  <c:v>Fakulta aplikovaných věd</c:v>
                </c:pt>
                <c:pt idx="1">
                  <c:v>Fakulta designu a umění Ladislava Sutnara</c:v>
                </c:pt>
                <c:pt idx="2">
                  <c:v>Fakulta ekonomická</c:v>
                </c:pt>
                <c:pt idx="3">
                  <c:v>Fakulta elektrotechnická</c:v>
                </c:pt>
                <c:pt idx="4">
                  <c:v>Fakulta filozofická</c:v>
                </c:pt>
                <c:pt idx="5">
                  <c:v>Fakulta pedagogická</c:v>
                </c:pt>
                <c:pt idx="6">
                  <c:v>Fakulta právnická</c:v>
                </c:pt>
                <c:pt idx="7">
                  <c:v>Fakulta strojní</c:v>
                </c:pt>
                <c:pt idx="8">
                  <c:v>Fakulta zdravotnických studií</c:v>
                </c:pt>
                <c:pt idx="9">
                  <c:v>jiná pracoviště (rektorát, CIV, Provoz a služby, UJP, NTC...)</c:v>
                </c:pt>
              </c:strCache>
            </c:strRef>
          </c:cat>
          <c:val>
            <c:numRef>
              <c:f>List12!$D$9:$D$18</c:f>
              <c:numCache>
                <c:formatCode>General</c:formatCode>
                <c:ptCount val="10"/>
                <c:pt idx="0">
                  <c:v>9.9</c:v>
                </c:pt>
                <c:pt idx="1">
                  <c:v>0.6</c:v>
                </c:pt>
                <c:pt idx="2">
                  <c:v>17.3</c:v>
                </c:pt>
                <c:pt idx="3">
                  <c:v>12.1</c:v>
                </c:pt>
                <c:pt idx="4">
                  <c:v>12.3</c:v>
                </c:pt>
                <c:pt idx="5">
                  <c:v>25.9</c:v>
                </c:pt>
                <c:pt idx="6">
                  <c:v>11.7</c:v>
                </c:pt>
                <c:pt idx="7">
                  <c:v>8.6</c:v>
                </c:pt>
                <c:pt idx="9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391296"/>
        <c:axId val="156392832"/>
        <c:axId val="156363392"/>
      </c:bar3DChart>
      <c:catAx>
        <c:axId val="15639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156392832"/>
        <c:crosses val="autoZero"/>
        <c:auto val="1"/>
        <c:lblAlgn val="ctr"/>
        <c:lblOffset val="100"/>
        <c:noMultiLvlLbl val="0"/>
      </c:catAx>
      <c:valAx>
        <c:axId val="156392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6391296"/>
        <c:crosses val="autoZero"/>
        <c:crossBetween val="between"/>
      </c:valAx>
      <c:serAx>
        <c:axId val="156363392"/>
        <c:scaling>
          <c:orientation val="minMax"/>
        </c:scaling>
        <c:delete val="1"/>
        <c:axPos val="b"/>
        <c:majorTickMark val="out"/>
        <c:minorTickMark val="none"/>
        <c:tickLblPos val="nextTo"/>
        <c:crossAx val="15639283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List3!$B$4</c:f>
              <c:strCache>
                <c:ptCount val="1"/>
                <c:pt idx="0">
                  <c:v>pouze jedna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List3!$C$3:$D$3</c:f>
              <c:numCache>
                <c:formatCode>General</c:formatCode>
                <c:ptCount val="2"/>
                <c:pt idx="0">
                  <c:v>2015</c:v>
                </c:pt>
                <c:pt idx="1">
                  <c:v>2008</c:v>
                </c:pt>
              </c:numCache>
            </c:numRef>
          </c:cat>
          <c:val>
            <c:numRef>
              <c:f>List3!$C$4:$D$4</c:f>
              <c:numCache>
                <c:formatCode>0.0%</c:formatCode>
                <c:ptCount val="2"/>
                <c:pt idx="0">
                  <c:v>0.61699999999999999</c:v>
                </c:pt>
                <c:pt idx="1">
                  <c:v>0.48799999999999999</c:v>
                </c:pt>
              </c:numCache>
            </c:numRef>
          </c:val>
        </c:ser>
        <c:ser>
          <c:idx val="1"/>
          <c:order val="1"/>
          <c:tx>
            <c:strRef>
              <c:f>List3!$B$5</c:f>
              <c:strCache>
                <c:ptCount val="1"/>
                <c:pt idx="0">
                  <c:v>více než jedna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635673661830575E-2"/>
                  <c:y val="-3.1977267076144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777777777777778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List3!$C$3:$D$3</c:f>
              <c:numCache>
                <c:formatCode>General</c:formatCode>
                <c:ptCount val="2"/>
                <c:pt idx="0">
                  <c:v>2015</c:v>
                </c:pt>
                <c:pt idx="1">
                  <c:v>2008</c:v>
                </c:pt>
              </c:numCache>
            </c:numRef>
          </c:cat>
          <c:val>
            <c:numRef>
              <c:f>List3!$C$5:$D$5</c:f>
              <c:numCache>
                <c:formatCode>0.0%</c:formatCode>
                <c:ptCount val="2"/>
                <c:pt idx="0">
                  <c:v>0.38300000000000001</c:v>
                </c:pt>
                <c:pt idx="1">
                  <c:v>0.51200000000000001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474432"/>
        <c:axId val="99476224"/>
        <c:axId val="100874432"/>
      </c:bar3DChart>
      <c:catAx>
        <c:axId val="994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476224"/>
        <c:crosses val="autoZero"/>
        <c:auto val="1"/>
        <c:lblAlgn val="ctr"/>
        <c:lblOffset val="100"/>
        <c:noMultiLvlLbl val="0"/>
      </c:catAx>
      <c:valAx>
        <c:axId val="9947622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99474432"/>
        <c:crosses val="autoZero"/>
        <c:crossBetween val="between"/>
      </c:valAx>
      <c:serAx>
        <c:axId val="100874432"/>
        <c:scaling>
          <c:orientation val="minMax"/>
        </c:scaling>
        <c:delete val="1"/>
        <c:axPos val="b"/>
        <c:majorTickMark val="out"/>
        <c:minorTickMark val="none"/>
        <c:tickLblPos val="nextTo"/>
        <c:crossAx val="9947622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List6!$C$5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5129375951293754E-3"/>
                  <c:y val="2.85877644368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129375951293754E-3"/>
                  <c:y val="2.85877644368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61035007610350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3181126331811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List6!$B$6:$B$13</c:f>
              <c:strCache>
                <c:ptCount val="8"/>
                <c:pt idx="0">
                  <c:v>BORY- Univerzitní ul.</c:v>
                </c:pt>
                <c:pt idx="1">
                  <c:v>BORY - Husova ul.</c:v>
                </c:pt>
                <c:pt idx="2">
                  <c:v>EKO - Cheb </c:v>
                </c:pt>
                <c:pt idx="3">
                  <c:v>Sady Pětatřicátníků - FF, FPR</c:v>
                </c:pt>
                <c:pt idx="4">
                  <c:v>PED - Klatovská ul.</c:v>
                </c:pt>
                <c:pt idx="5">
                  <c:v>PED - stud. per 1. patro, Klatovská ul.</c:v>
                </c:pt>
                <c:pt idx="6">
                  <c:v>PED - Veleslavínova ul.</c:v>
                </c:pt>
                <c:pt idx="7">
                  <c:v>KZS - Sedláčkova ul.</c:v>
                </c:pt>
              </c:strCache>
            </c:strRef>
          </c:cat>
          <c:val>
            <c:numRef>
              <c:f>List6!$C$6:$C$13</c:f>
              <c:numCache>
                <c:formatCode>0.0</c:formatCode>
                <c:ptCount val="8"/>
                <c:pt idx="0">
                  <c:v>5.0999999999999996</c:v>
                </c:pt>
                <c:pt idx="1">
                  <c:v>9.4</c:v>
                </c:pt>
                <c:pt idx="2">
                  <c:v>7.8</c:v>
                </c:pt>
                <c:pt idx="3">
                  <c:v>6.1</c:v>
                </c:pt>
                <c:pt idx="4">
                  <c:v>7.5</c:v>
                </c:pt>
                <c:pt idx="5">
                  <c:v>8.3000000000000007</c:v>
                </c:pt>
                <c:pt idx="6">
                  <c:v>12.5</c:v>
                </c:pt>
                <c:pt idx="7">
                  <c:v>20.6</c:v>
                </c:pt>
              </c:numCache>
            </c:numRef>
          </c:val>
        </c:ser>
        <c:ser>
          <c:idx val="1"/>
          <c:order val="1"/>
          <c:tx>
            <c:strRef>
              <c:f>List6!$D$5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List6!$B$6:$B$13</c:f>
              <c:strCache>
                <c:ptCount val="8"/>
                <c:pt idx="0">
                  <c:v>BORY- Univerzitní ul.</c:v>
                </c:pt>
                <c:pt idx="1">
                  <c:v>BORY - Husova ul.</c:v>
                </c:pt>
                <c:pt idx="2">
                  <c:v>EKO - Cheb </c:v>
                </c:pt>
                <c:pt idx="3">
                  <c:v>Sady Pětatřicátníků - FF, FPR</c:v>
                </c:pt>
                <c:pt idx="4">
                  <c:v>PED - Klatovská ul.</c:v>
                </c:pt>
                <c:pt idx="5">
                  <c:v>PED - stud. per 1. patro, Klatovská ul.</c:v>
                </c:pt>
                <c:pt idx="6">
                  <c:v>PED - Veleslavínova ul.</c:v>
                </c:pt>
                <c:pt idx="7">
                  <c:v>KZS - Sedláčkova ul.</c:v>
                </c:pt>
              </c:strCache>
            </c:strRef>
          </c:cat>
          <c:val>
            <c:numRef>
              <c:f>List6!$D$6:$D$13</c:f>
              <c:numCache>
                <c:formatCode>0.0</c:formatCode>
                <c:ptCount val="8"/>
                <c:pt idx="0">
                  <c:v>9.4</c:v>
                </c:pt>
                <c:pt idx="1">
                  <c:v>18.7</c:v>
                </c:pt>
                <c:pt idx="2">
                  <c:v>12.3</c:v>
                </c:pt>
                <c:pt idx="3">
                  <c:v>11.7</c:v>
                </c:pt>
                <c:pt idx="4">
                  <c:v>13</c:v>
                </c:pt>
                <c:pt idx="5">
                  <c:v>15.7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36704"/>
        <c:axId val="100938496"/>
        <c:axId val="100950016"/>
      </c:bar3DChart>
      <c:catAx>
        <c:axId val="10093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38496"/>
        <c:crosses val="autoZero"/>
        <c:auto val="1"/>
        <c:lblAlgn val="ctr"/>
        <c:lblOffset val="100"/>
        <c:noMultiLvlLbl val="0"/>
      </c:catAx>
      <c:valAx>
        <c:axId val="10093849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100936704"/>
        <c:crosses val="autoZero"/>
        <c:crossBetween val="between"/>
      </c:valAx>
      <c:serAx>
        <c:axId val="100950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0093849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List6!$C$16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6.734006734006733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78675645342352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712682379349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List6!$B$17:$B$24</c:f>
              <c:strCache>
                <c:ptCount val="8"/>
                <c:pt idx="0">
                  <c:v>BORY- Univerzitní ul.</c:v>
                </c:pt>
                <c:pt idx="1">
                  <c:v>BORY - Husova ul.</c:v>
                </c:pt>
                <c:pt idx="2">
                  <c:v>EKO - Cheb </c:v>
                </c:pt>
                <c:pt idx="3">
                  <c:v>Sady Pětatřicátníků - FF, FPR</c:v>
                </c:pt>
                <c:pt idx="4">
                  <c:v>PED - Klatovská ul.</c:v>
                </c:pt>
                <c:pt idx="5">
                  <c:v>PED - stud. per 1. patro, Klatovská ul.</c:v>
                </c:pt>
                <c:pt idx="6">
                  <c:v>PED - Veleslavínova ul.</c:v>
                </c:pt>
                <c:pt idx="7">
                  <c:v>KZS - Sedláčkova ul.</c:v>
                </c:pt>
              </c:strCache>
            </c:strRef>
          </c:cat>
          <c:val>
            <c:numRef>
              <c:f>List6!$C$17:$C$24</c:f>
              <c:numCache>
                <c:formatCode>0.0</c:formatCode>
                <c:ptCount val="8"/>
                <c:pt idx="0">
                  <c:v>15.4</c:v>
                </c:pt>
                <c:pt idx="1">
                  <c:v>6.3</c:v>
                </c:pt>
                <c:pt idx="2">
                  <c:v>5.9</c:v>
                </c:pt>
                <c:pt idx="3">
                  <c:v>25</c:v>
                </c:pt>
                <c:pt idx="4">
                  <c:v>12.4</c:v>
                </c:pt>
                <c:pt idx="5">
                  <c:v>16.7</c:v>
                </c:pt>
                <c:pt idx="6">
                  <c:v>0</c:v>
                </c:pt>
                <c:pt idx="7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List6!$D$16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List6!$B$17:$B$24</c:f>
              <c:strCache>
                <c:ptCount val="8"/>
                <c:pt idx="0">
                  <c:v>BORY- Univerzitní ul.</c:v>
                </c:pt>
                <c:pt idx="1">
                  <c:v>BORY - Husova ul.</c:v>
                </c:pt>
                <c:pt idx="2">
                  <c:v>EKO - Cheb </c:v>
                </c:pt>
                <c:pt idx="3">
                  <c:v>Sady Pětatřicátníků - FF, FPR</c:v>
                </c:pt>
                <c:pt idx="4">
                  <c:v>PED - Klatovská ul.</c:v>
                </c:pt>
                <c:pt idx="5">
                  <c:v>PED - stud. per 1. patro, Klatovská ul.</c:v>
                </c:pt>
                <c:pt idx="6">
                  <c:v>PED - Veleslavínova ul.</c:v>
                </c:pt>
                <c:pt idx="7">
                  <c:v>KZS - Sedláčkova ul.</c:v>
                </c:pt>
              </c:strCache>
            </c:strRef>
          </c:cat>
          <c:val>
            <c:numRef>
              <c:f>List6!$D$17:$D$24</c:f>
              <c:numCache>
                <c:formatCode>0.0</c:formatCode>
                <c:ptCount val="8"/>
                <c:pt idx="0">
                  <c:v>15.6</c:v>
                </c:pt>
                <c:pt idx="1">
                  <c:v>12.8</c:v>
                </c:pt>
                <c:pt idx="2">
                  <c:v>10.7</c:v>
                </c:pt>
                <c:pt idx="3">
                  <c:v>27.2</c:v>
                </c:pt>
                <c:pt idx="4">
                  <c:v>15.4</c:v>
                </c:pt>
                <c:pt idx="5">
                  <c:v>21.1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829056"/>
        <c:axId val="100830592"/>
        <c:axId val="100951808"/>
      </c:bar3DChart>
      <c:catAx>
        <c:axId val="10082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30592"/>
        <c:crosses val="autoZero"/>
        <c:auto val="1"/>
        <c:lblAlgn val="ctr"/>
        <c:lblOffset val="100"/>
        <c:noMultiLvlLbl val="0"/>
      </c:catAx>
      <c:valAx>
        <c:axId val="10083059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100829056"/>
        <c:crosses val="autoZero"/>
        <c:crossBetween val="between"/>
      </c:valAx>
      <c:serAx>
        <c:axId val="100951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0083059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List7!$C$78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6078620942231807E-2"/>
                  <c:y val="6.8056155438115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List7!$B$79:$B$86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List7!$C$79:$C$86</c:f>
              <c:numCache>
                <c:formatCode>General</c:formatCode>
                <c:ptCount val="8"/>
                <c:pt idx="0">
                  <c:v>2</c:v>
                </c:pt>
                <c:pt idx="1">
                  <c:v>2.2999999999999998</c:v>
                </c:pt>
                <c:pt idx="2">
                  <c:v>2</c:v>
                </c:pt>
                <c:pt idx="3">
                  <c:v>1.3</c:v>
                </c:pt>
                <c:pt idx="4">
                  <c:v>1.6</c:v>
                </c:pt>
                <c:pt idx="5">
                  <c:v>1.3</c:v>
                </c:pt>
                <c:pt idx="6">
                  <c:v>1.8</c:v>
                </c:pt>
                <c:pt idx="7">
                  <c:v>1.7</c:v>
                </c:pt>
              </c:numCache>
            </c:numRef>
          </c:val>
        </c:ser>
        <c:ser>
          <c:idx val="1"/>
          <c:order val="1"/>
          <c:tx>
            <c:strRef>
              <c:f>List7!$D$78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List7!$B$79:$B$86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List7!$D$79:$D$86</c:f>
              <c:numCache>
                <c:formatCode>General</c:formatCode>
                <c:ptCount val="8"/>
                <c:pt idx="0">
                  <c:v>2.5</c:v>
                </c:pt>
                <c:pt idx="2">
                  <c:v>2.2999999999999998</c:v>
                </c:pt>
                <c:pt idx="3">
                  <c:v>1.7</c:v>
                </c:pt>
                <c:pt idx="4">
                  <c:v>1.8</c:v>
                </c:pt>
                <c:pt idx="5">
                  <c:v>1.6</c:v>
                </c:pt>
                <c:pt idx="6">
                  <c:v>2.1</c:v>
                </c:pt>
                <c:pt idx="7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144000"/>
        <c:axId val="160306688"/>
        <c:axId val="167917312"/>
      </c:bar3DChart>
      <c:catAx>
        <c:axId val="160144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160306688"/>
        <c:crosses val="autoZero"/>
        <c:auto val="1"/>
        <c:lblAlgn val="ctr"/>
        <c:lblOffset val="100"/>
        <c:noMultiLvlLbl val="0"/>
      </c:catAx>
      <c:valAx>
        <c:axId val="160306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144000"/>
        <c:crosses val="autoZero"/>
        <c:crossBetween val="between"/>
      </c:valAx>
      <c:serAx>
        <c:axId val="167917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6030668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List7!$C$65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List7!$B$66:$B$73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List7!$C$66:$C$73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2.9</c:v>
                </c:pt>
                <c:pt idx="2">
                  <c:v>2.2000000000000002</c:v>
                </c:pt>
                <c:pt idx="3">
                  <c:v>2.4</c:v>
                </c:pt>
                <c:pt idx="4">
                  <c:v>2.1</c:v>
                </c:pt>
                <c:pt idx="5">
                  <c:v>1.4</c:v>
                </c:pt>
                <c:pt idx="6">
                  <c:v>1.8</c:v>
                </c:pt>
                <c:pt idx="7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List7!$D$65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List7!$B$66:$B$73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List7!$D$66:$D$73</c:f>
              <c:numCache>
                <c:formatCode>General</c:formatCode>
                <c:ptCount val="8"/>
                <c:pt idx="0">
                  <c:v>2.7</c:v>
                </c:pt>
                <c:pt idx="2">
                  <c:v>1.9</c:v>
                </c:pt>
                <c:pt idx="3">
                  <c:v>2.4</c:v>
                </c:pt>
                <c:pt idx="4">
                  <c:v>3</c:v>
                </c:pt>
                <c:pt idx="5">
                  <c:v>3</c:v>
                </c:pt>
                <c:pt idx="6">
                  <c:v>2.4</c:v>
                </c:pt>
                <c:pt idx="7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928192"/>
        <c:axId val="167960960"/>
        <c:axId val="167915968"/>
      </c:bar3DChart>
      <c:catAx>
        <c:axId val="167928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167960960"/>
        <c:crosses val="autoZero"/>
        <c:auto val="1"/>
        <c:lblAlgn val="ctr"/>
        <c:lblOffset val="100"/>
        <c:noMultiLvlLbl val="0"/>
      </c:catAx>
      <c:valAx>
        <c:axId val="167960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7928192"/>
        <c:crosses val="autoZero"/>
        <c:crossBetween val="between"/>
      </c:valAx>
      <c:serAx>
        <c:axId val="167915968"/>
        <c:scaling>
          <c:orientation val="minMax"/>
        </c:scaling>
        <c:delete val="1"/>
        <c:axPos val="b"/>
        <c:majorTickMark val="out"/>
        <c:minorTickMark val="none"/>
        <c:tickLblPos val="nextTo"/>
        <c:crossAx val="16796096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List7!$C$52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729392908653443E-2"/>
                  <c:y val="2.9893100389975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List7!$B$53:$B$60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List7!$C$53:$C$60</c:f>
              <c:numCache>
                <c:formatCode>General</c:formatCode>
                <c:ptCount val="8"/>
                <c:pt idx="0">
                  <c:v>2.1</c:v>
                </c:pt>
                <c:pt idx="1">
                  <c:v>2.6</c:v>
                </c:pt>
                <c:pt idx="2">
                  <c:v>2.2000000000000002</c:v>
                </c:pt>
                <c:pt idx="3">
                  <c:v>1.5</c:v>
                </c:pt>
                <c:pt idx="4">
                  <c:v>2.4</c:v>
                </c:pt>
                <c:pt idx="5">
                  <c:v>1.6</c:v>
                </c:pt>
                <c:pt idx="6">
                  <c:v>1.8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List7!$D$52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List7!$B$53:$B$60</c:f>
              <c:strCache>
                <c:ptCount val="8"/>
                <c:pt idx="0">
                  <c:v>aktuálnost a úplnost fondů (nové tituly, pokrytí oboru)</c:v>
                </c:pt>
                <c:pt idx="1">
                  <c:v>dostatečný počet výtisků</c:v>
                </c:pt>
                <c:pt idx="2">
                  <c:v>dostupnost odborných časopisů</c:v>
                </c:pt>
                <c:pt idx="3">
                  <c:v>studijní prostředí (prostor, světla, studijní místa...)</c:v>
                </c:pt>
                <c:pt idx="4">
                  <c:v>technické vybavení (PC, tiskárny, kopírky...)</c:v>
                </c:pt>
                <c:pt idx="5">
                  <c:v>přístup k internetu v knihovně</c:v>
                </c:pt>
                <c:pt idx="6">
                  <c:v>informační materiály připravované knihovnou (nápovědy, letáky, nástěnky...)</c:v>
                </c:pt>
                <c:pt idx="7">
                  <c:v>celkové hodnocení</c:v>
                </c:pt>
              </c:strCache>
            </c:strRef>
          </c:cat>
          <c:val>
            <c:numRef>
              <c:f>List7!$D$53:$D$60</c:f>
              <c:numCache>
                <c:formatCode>General</c:formatCode>
                <c:ptCount val="8"/>
                <c:pt idx="0">
                  <c:v>2.7</c:v>
                </c:pt>
                <c:pt idx="2">
                  <c:v>2.2000000000000002</c:v>
                </c:pt>
                <c:pt idx="3">
                  <c:v>2.1</c:v>
                </c:pt>
                <c:pt idx="4">
                  <c:v>2.1</c:v>
                </c:pt>
                <c:pt idx="5">
                  <c:v>1.7</c:v>
                </c:pt>
                <c:pt idx="6">
                  <c:v>2.7</c:v>
                </c:pt>
                <c:pt idx="7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376320"/>
        <c:axId val="160377856"/>
        <c:axId val="160001536"/>
      </c:bar3DChart>
      <c:catAx>
        <c:axId val="16037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60377856"/>
        <c:crosses val="autoZero"/>
        <c:auto val="1"/>
        <c:lblAlgn val="ctr"/>
        <c:lblOffset val="100"/>
        <c:noMultiLvlLbl val="0"/>
      </c:catAx>
      <c:valAx>
        <c:axId val="160377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376320"/>
        <c:crosses val="autoZero"/>
        <c:crossBetween val="between"/>
      </c:valAx>
      <c:serAx>
        <c:axId val="160001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60377856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100" b="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53166-35AB-4F3E-9C6D-5797A6A0A765}" type="datetimeFigureOut">
              <a:rPr lang="cs-CZ" smtClean="0"/>
              <a:t>27.8.2015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05EFB-1C5E-42B0-B9C7-167E0DDC7F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86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05EFB-1C5E-42B0-B9C7-167E0DDC7F2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5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F73018A-B16A-46CB-B8B7-FD3966F7E550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9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288F-167E-434B-B803-EB40376AFC36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1C5A-FF99-405B-B6A4-2D2783DEF57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9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D992-0385-4822-BA2C-286C1AAFE19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977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81E6CE-C317-4847-B4D3-123411939A27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2D-5688-4B5D-9768-DA7AF91CF3A1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671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332F-6CCA-4F8E-AB4D-BFB93843A5DC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30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FA3C9-9E82-48E5-B929-489C44764DF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7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34BB-B83A-4018-9E10-96854AEFDB25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3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411CB-3AA8-4936-9CCC-2A4CE2EB2F42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973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840F1-873E-4B1B-8C8B-B5293AFC87D9}" type="slidenum">
              <a:rPr lang="cs-CZ" altLang="cs-CZ" smtClean="0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20B245-2A6B-437D-A70B-B8E80E841577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9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r>
              <a:rPr lang="cs-CZ" altLang="cs-CZ" sz="4030" dirty="0"/>
              <a:t>Výsledky ankety Univerzitní knihovny ZČU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45024"/>
            <a:ext cx="6328792" cy="1224136"/>
          </a:xfrm>
        </p:spPr>
        <p:txBody>
          <a:bodyPr>
            <a:normAutofit/>
          </a:bodyPr>
          <a:lstStyle/>
          <a:p>
            <a:r>
              <a:rPr lang="cs-CZ" altLang="cs-CZ" dirty="0"/>
              <a:t> </a:t>
            </a:r>
            <a:endParaRPr lang="cs-CZ" altLang="cs-CZ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19672" y="3933056"/>
            <a:ext cx="64008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dirty="0" smtClean="0">
                <a:solidFill>
                  <a:srgbClr val="464653"/>
                </a:solidFill>
              </a:rPr>
              <a:t> Jak hodnotíte služby Univerzitní knihovny ZČU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84040" y="29333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smtClean="0">
                <a:solidFill>
                  <a:srgbClr val="464653"/>
                </a:solidFill>
              </a:rPr>
              <a:t> </a:t>
            </a:r>
            <a:endParaRPr lang="cs-CZ" altLang="cs-CZ" dirty="0" smtClean="0">
              <a:solidFill>
                <a:srgbClr val="464653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31640" y="2780928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smtClean="0">
                <a:solidFill>
                  <a:srgbClr val="464653"/>
                </a:solidFill>
              </a:rPr>
              <a:t> </a:t>
            </a:r>
            <a:endParaRPr lang="cs-CZ" altLang="cs-CZ" dirty="0" smtClean="0">
              <a:solidFill>
                <a:srgbClr val="464653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63688" y="5085184"/>
            <a:ext cx="6400800" cy="5676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r>
              <a:rPr lang="cs-CZ" altLang="cs-CZ" dirty="0" smtClean="0">
                <a:solidFill>
                  <a:srgbClr val="464653"/>
                </a:solidFill>
              </a:rPr>
              <a:t> Porovnání provozů dílčích knihoven 2015</a:t>
            </a:r>
          </a:p>
        </p:txBody>
      </p:sp>
    </p:spTree>
    <p:extLst>
      <p:ext uri="{BB962C8B-B14F-4D97-AF65-F5344CB8AC3E}">
        <p14:creationId xmlns:p14="http://schemas.microsoft.com/office/powerpoint/2010/main" val="36977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Pořadí využívanosti služeb v jednotlivých provozech - </a:t>
            </a:r>
            <a:r>
              <a:rPr lang="cs-CZ" b="1" dirty="0" smtClean="0"/>
              <a:t>2008</a:t>
            </a:r>
            <a:endParaRPr lang="cs-CZ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2487735"/>
              </p:ext>
            </p:extLst>
          </p:nvPr>
        </p:nvGraphicFramePr>
        <p:xfrm>
          <a:off x="611557" y="1340768"/>
          <a:ext cx="7992893" cy="48245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387486"/>
                <a:gridCol w="622823"/>
                <a:gridCol w="622823"/>
                <a:gridCol w="622823"/>
                <a:gridCol w="622823"/>
                <a:gridCol w="622823"/>
                <a:gridCol w="622823"/>
                <a:gridCol w="622823"/>
                <a:gridCol w="622823"/>
                <a:gridCol w="622823"/>
              </a:tblGrid>
              <a:tr h="9039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Bory - I. patro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Bory - přízemí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Bory - Husova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EKO - Cheb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PED - </a:t>
                      </a:r>
                      <a:r>
                        <a:rPr lang="cs-CZ" sz="1200" u="none" strike="noStrike" dirty="0" err="1">
                          <a:effectLst/>
                        </a:rPr>
                        <a:t>Klat</a:t>
                      </a:r>
                      <a:r>
                        <a:rPr lang="cs-CZ" sz="1200" u="none" strike="noStrike" dirty="0">
                          <a:effectLst/>
                        </a:rPr>
                        <a:t>., přízemí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PED - Klat.stud. periodik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PED – Veleslaví-nova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PED – Jungma-nnova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Sady Pětatřicátníků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knih/dokumentů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180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půjčování dokumentů prostřednictvím MVS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kopírování knih/dokumentů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skenování knih/dokumentů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10.-11.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10.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tisk dokumentů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3.-4.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2.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vyhledávání v katalozích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5.-6.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9.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3.-4.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vyhledávání v EIZ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3.-4.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3.-4.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180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zjišťování informací za asistence knihovníka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10.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9.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180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prezenční studium (studium ve studovně)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1.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5.-6.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2.-3.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3.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51800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psaní seminárních, odborných, vědeckých a dalších prací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2.-5.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8.-.9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6.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64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setkávání se spolužáky, kolegy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7.-8.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6.-9.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6.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7.-8.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3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jednotlivých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Knihovna BORY – Univerzitní ul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564176181"/>
              </p:ext>
            </p:extLst>
          </p:nvPr>
        </p:nvGraphicFramePr>
        <p:xfrm>
          <a:off x="395288" y="2420938"/>
          <a:ext cx="8278812" cy="373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33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jednotlivých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13656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Knihovna BORY – Husova ul.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83481136"/>
              </p:ext>
            </p:extLst>
          </p:nvPr>
        </p:nvGraphicFramePr>
        <p:xfrm>
          <a:off x="323528" y="2060849"/>
          <a:ext cx="8278565" cy="480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9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jednotlivých služeb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913656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Ekonomická knihovna – Cheb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25064808"/>
              </p:ext>
            </p:extLst>
          </p:nvPr>
        </p:nvGraphicFramePr>
        <p:xfrm>
          <a:off x="323528" y="2132856"/>
          <a:ext cx="83505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2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jednotlivých </a:t>
            </a:r>
            <a:r>
              <a:rPr lang="cs-CZ" dirty="0" smtClean="0"/>
              <a:t>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Knihovna Právnické </a:t>
            </a:r>
            <a:r>
              <a:rPr lang="cs-CZ" b="1" u="sng" dirty="0"/>
              <a:t>a Filozofické </a:t>
            </a:r>
            <a:r>
              <a:rPr lang="cs-CZ" b="1" u="sng" dirty="0" smtClean="0"/>
              <a:t>fakulty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47858769"/>
              </p:ext>
            </p:extLst>
          </p:nvPr>
        </p:nvGraphicFramePr>
        <p:xfrm>
          <a:off x="250825" y="2060848"/>
          <a:ext cx="842327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7436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jednotlivých </a:t>
            </a:r>
            <a:r>
              <a:rPr lang="cs-CZ" dirty="0" smtClean="0"/>
              <a:t>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Pedagogická knihovna – volný výběr, Klatovská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57621837"/>
              </p:ext>
            </p:extLst>
          </p:nvPr>
        </p:nvGraphicFramePr>
        <p:xfrm>
          <a:off x="323529" y="2132856"/>
          <a:ext cx="83505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26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jednotlivých </a:t>
            </a:r>
            <a:r>
              <a:rPr lang="cs-CZ" dirty="0" smtClean="0"/>
              <a:t>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Pedagogická knihovna – studovna periodik 1.patro, Klatovská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22385217"/>
              </p:ext>
            </p:extLst>
          </p:nvPr>
        </p:nvGraphicFramePr>
        <p:xfrm>
          <a:off x="323850" y="2492375"/>
          <a:ext cx="8350250" cy="366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06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jednotlivých </a:t>
            </a:r>
            <a:r>
              <a:rPr lang="cs-CZ" dirty="0" smtClean="0"/>
              <a:t>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Pedagogická knihovna – studovna, Veleslavínova ul.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03383279"/>
              </p:ext>
            </p:extLst>
          </p:nvPr>
        </p:nvGraphicFramePr>
        <p:xfrm>
          <a:off x="539750" y="2349500"/>
          <a:ext cx="8134350" cy="380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1584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jednotlivých </a:t>
            </a:r>
            <a:r>
              <a:rPr lang="cs-CZ" dirty="0" smtClean="0"/>
              <a:t>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985664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Knihovna zdravotnických studií – Sedláčkova ul.</a:t>
            </a:r>
          </a:p>
          <a:p>
            <a:pPr lvl="1"/>
            <a:r>
              <a:rPr lang="cs-CZ" dirty="0" smtClean="0"/>
              <a:t>Hodnoceno jako ve škole</a:t>
            </a:r>
          </a:p>
          <a:p>
            <a:pPr lvl="1"/>
            <a:r>
              <a:rPr lang="cs-CZ" dirty="0" smtClean="0"/>
              <a:t>Uváděna průměrná známka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9869336"/>
              </p:ext>
            </p:extLst>
          </p:nvPr>
        </p:nvGraphicFramePr>
        <p:xfrm>
          <a:off x="395288" y="2420938"/>
          <a:ext cx="8278812" cy="373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48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hodnocení provozů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Hodnoceno jako ve škole</a:t>
            </a:r>
          </a:p>
          <a:p>
            <a:r>
              <a:rPr lang="cs-CZ" dirty="0" smtClean="0"/>
              <a:t>Uváděna průměrná známka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313966"/>
              </p:ext>
            </p:extLst>
          </p:nvPr>
        </p:nvGraphicFramePr>
        <p:xfrm>
          <a:off x="755576" y="2492896"/>
          <a:ext cx="7012682" cy="3611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jednotlivých provozů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0553895"/>
              </p:ext>
            </p:extLst>
          </p:nvPr>
        </p:nvGraphicFramePr>
        <p:xfrm>
          <a:off x="457200" y="1628800"/>
          <a:ext cx="82912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ástupný symbol pro obsah 14"/>
          <p:cNvSpPr>
            <a:spLocks noGrp="1"/>
          </p:cNvSpPr>
          <p:nvPr>
            <p:ph sz="quarter" idx="2"/>
          </p:nvPr>
        </p:nvSpPr>
        <p:spPr>
          <a:xfrm>
            <a:off x="539552" y="1216152"/>
            <a:ext cx="8134294" cy="412648"/>
          </a:xfrm>
        </p:spPr>
        <p:txBody>
          <a:bodyPr>
            <a:normAutofit/>
          </a:bodyPr>
          <a:lstStyle/>
          <a:p>
            <a:r>
              <a:rPr lang="cs-CZ" sz="1600" dirty="0" smtClean="0"/>
              <a:t>Uváděn počet respondentů, kteří hodnotili daný provoz Univerzitní knihovny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418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Hodnoceno jako ve škole</a:t>
            </a:r>
          </a:p>
          <a:p>
            <a:r>
              <a:rPr lang="cs-CZ" dirty="0" smtClean="0"/>
              <a:t>Uváděna průměrná známka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69255"/>
              </p:ext>
            </p:extLst>
          </p:nvPr>
        </p:nvGraphicFramePr>
        <p:xfrm>
          <a:off x="539553" y="2348880"/>
          <a:ext cx="8208912" cy="397757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01144"/>
                <a:gridCol w="1038392"/>
                <a:gridCol w="1515492"/>
                <a:gridCol w="1038392"/>
                <a:gridCol w="1515492"/>
              </a:tblGrid>
              <a:tr h="272873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úroveň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  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odborných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znalostí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 smtClean="0">
                          <a:effectLst/>
                        </a:rPr>
                        <a:t>osobní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přístup</a:t>
                      </a:r>
                      <a:r>
                        <a:rPr lang="en-US" sz="1200" u="none" strike="noStrike" dirty="0">
                          <a:effectLst/>
                        </a:rPr>
                        <a:t> a </a:t>
                      </a:r>
                      <a:r>
                        <a:rPr lang="cs-CZ" sz="1200" u="none" strike="noStrike" dirty="0" smtClean="0">
                          <a:effectLst/>
                        </a:rPr>
                        <a:t> 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komunikace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(</a:t>
                      </a:r>
                      <a:r>
                        <a:rPr lang="en-US" sz="1200" u="none" strike="noStrike" dirty="0" err="1">
                          <a:effectLst/>
                        </a:rPr>
                        <a:t>zdvořilost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důvěryhodnost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ochota</a:t>
                      </a:r>
                      <a:r>
                        <a:rPr lang="en-US" sz="1200" u="none" strike="noStrike" dirty="0">
                          <a:effectLst/>
                        </a:rPr>
                        <a:t>...)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úroveň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odborných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endParaRPr lang="cs-CZ" sz="1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znalostí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osobní přístup a komunikace (zdvořilost, důvěryhodnost, ochota...)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842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Bory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Univerzitní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842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Bory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studovna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Husova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842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Ekonomická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knihovna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Cheb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Hradební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., </a:t>
                      </a:r>
                      <a:r>
                        <a:rPr lang="en-US" sz="1200" u="none" strike="noStrike" dirty="0" err="1">
                          <a:effectLst/>
                        </a:rPr>
                        <a:t>Cheb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2,1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3,1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43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Právnické</a:t>
                      </a:r>
                      <a:r>
                        <a:rPr lang="en-US" sz="1200" u="none" strike="noStrike" dirty="0">
                          <a:effectLst/>
                        </a:rPr>
                        <a:t> a </a:t>
                      </a:r>
                      <a:r>
                        <a:rPr lang="en-US" sz="1200" u="none" strike="noStrike" dirty="0" err="1">
                          <a:effectLst/>
                        </a:rPr>
                        <a:t>Filozofické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fakulty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Sady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Pětatřicátníků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43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knihovna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volný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výběr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studovna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přízemí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Klatovská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44341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knihovna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studovna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periodik</a:t>
                      </a:r>
                      <a:r>
                        <a:rPr lang="en-US" sz="1200" u="none" strike="noStrike" dirty="0">
                          <a:effectLst/>
                        </a:rPr>
                        <a:t>, 1. </a:t>
                      </a:r>
                      <a:endParaRPr lang="cs-CZ" sz="1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patro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Klatovská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842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Pedagogická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knihovna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studovna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 dirty="0" err="1">
                          <a:effectLst/>
                        </a:rPr>
                        <a:t>Veleslavínova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endParaRPr lang="cs-CZ" sz="1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1,1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842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Knihovna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zdravotnických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studií</a:t>
                      </a:r>
                      <a:r>
                        <a:rPr lang="en-US" sz="1200" u="none" strike="noStrike" dirty="0">
                          <a:effectLst/>
                        </a:rPr>
                        <a:t> - </a:t>
                      </a:r>
                      <a:r>
                        <a:rPr lang="en-US" sz="1200" u="none" strike="noStrike" dirty="0" err="1">
                          <a:effectLst/>
                        </a:rPr>
                        <a:t>Sedláčkova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</a:rPr>
                        <a:t>ul</a:t>
                      </a:r>
                      <a:r>
                        <a:rPr lang="en-US" sz="1200" u="none" strike="noStrike" dirty="0">
                          <a:effectLst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1,9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6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pracovníků z hlediska úrovně odborných znalostí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0419020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5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pracovníků z hlediska osobního přístupu a komunikace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015980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215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jednotlivých provozů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6964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Porovnání počtu respondentů </a:t>
            </a:r>
            <a:r>
              <a:rPr lang="cs-CZ" sz="1800" dirty="0" smtClean="0"/>
              <a:t>2015 x 2008 </a:t>
            </a:r>
            <a:r>
              <a:rPr lang="cs-CZ" sz="1800" dirty="0" smtClean="0"/>
              <a:t>v % tj. kolik procent respondentů z celkového počtu hodnotilo daný provoz Univerzitní knihovny</a:t>
            </a:r>
            <a:endParaRPr lang="cs-CZ" sz="1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661377"/>
              </p:ext>
            </p:extLst>
          </p:nvPr>
        </p:nvGraphicFramePr>
        <p:xfrm>
          <a:off x="539552" y="1828800"/>
          <a:ext cx="8352928" cy="43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10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Působiště na ZČU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Porovnání respondentů 2015 x 2008 z hlediska jejich působiště na ZČU (údaj je uváděný v %)</a:t>
            </a:r>
            <a:endParaRPr lang="cs-CZ" sz="18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423361"/>
              </p:ext>
            </p:extLst>
          </p:nvPr>
        </p:nvGraphicFramePr>
        <p:xfrm>
          <a:off x="251520" y="1484784"/>
          <a:ext cx="8496944" cy="464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26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více než jedné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Využívám služeb více než jedné knihovny/studovny ZČU:</a:t>
            </a:r>
          </a:p>
          <a:p>
            <a:pPr lvl="1"/>
            <a:r>
              <a:rPr lang="cs-CZ" dirty="0" smtClean="0"/>
              <a:t>Ne, využívám služeb pouze jedné – 61,7%  (48,8% - v r.2008)</a:t>
            </a:r>
          </a:p>
          <a:p>
            <a:pPr lvl="1"/>
            <a:r>
              <a:rPr lang="cs-CZ" dirty="0" smtClean="0"/>
              <a:t>Ano, využívám služeb více než jedné – 38,3% (51,2% - v r.2008)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089913"/>
              </p:ext>
            </p:extLst>
          </p:nvPr>
        </p:nvGraphicFramePr>
        <p:xfrm>
          <a:off x="1187624" y="2708920"/>
          <a:ext cx="59766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7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Návštěvnost knihovny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cs-CZ" altLang="cs-CZ" sz="2400" dirty="0"/>
              <a:t> návštěvnost knihovny je ohodnocená průměrnou známkou na stupnici 1-6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denně	</a:t>
            </a:r>
            <a:r>
              <a:rPr lang="cs-CZ" altLang="cs-CZ" sz="2000" dirty="0" smtClean="0"/>
              <a:t>1</a:t>
            </a:r>
            <a:endParaRPr lang="cs-CZ" altLang="cs-CZ" sz="2000" dirty="0"/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</a:t>
            </a:r>
            <a:r>
              <a:rPr lang="cs-CZ" altLang="cs-CZ" sz="2000" dirty="0" smtClean="0"/>
              <a:t>týdně  </a:t>
            </a:r>
            <a:r>
              <a:rPr lang="cs-CZ" altLang="cs-CZ" sz="2000" dirty="0"/>
              <a:t>2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měsíčně 3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několikrát za dané období  4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alespoň jednou za dané       období 5</a:t>
            </a:r>
          </a:p>
          <a:p>
            <a:pPr marL="457200" lvl="1" indent="0">
              <a:lnSpc>
                <a:spcPct val="80000"/>
              </a:lnSpc>
            </a:pPr>
            <a:r>
              <a:rPr lang="cs-CZ" altLang="cs-CZ" sz="2000" dirty="0"/>
              <a:t> vůbec 6</a:t>
            </a:r>
          </a:p>
          <a:p>
            <a:pPr marL="0" indent="0">
              <a:lnSpc>
                <a:spcPct val="80000"/>
              </a:lnSpc>
            </a:pPr>
            <a:r>
              <a:rPr lang="cs-CZ" altLang="cs-CZ" sz="2400" dirty="0"/>
              <a:t> hodnoceno bylo dle dvou časových období – během semestru a během zkouškového </a:t>
            </a:r>
            <a:r>
              <a:rPr lang="cs-CZ" altLang="cs-CZ" sz="2400" dirty="0" smtClean="0"/>
              <a:t>období</a:t>
            </a:r>
            <a:endParaRPr lang="cs-CZ" altLang="cs-CZ" sz="24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38750132"/>
              </p:ext>
            </p:extLst>
          </p:nvPr>
        </p:nvGraphicFramePr>
        <p:xfrm>
          <a:off x="4572000" y="1340768"/>
          <a:ext cx="4032447" cy="223225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29857"/>
                <a:gridCol w="788957"/>
                <a:gridCol w="613633"/>
              </a:tblGrid>
              <a:tr h="24802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Během semestru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2008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BORY- Univerzitní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BORY - Husova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EKO - Cheb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Sady Pětatřicátníků - FF, FPR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PED - Klatovská ul.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PED - stud. per 1. patro, Klatovská ul.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PED - Veleslavínova ul.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  <a:tr h="2480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KZS - Sedláčkova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0" marR="6870" marT="6870" marB="0" anchor="ctr"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14911"/>
              </p:ext>
            </p:extLst>
          </p:nvPr>
        </p:nvGraphicFramePr>
        <p:xfrm>
          <a:off x="4572000" y="3861048"/>
          <a:ext cx="4032448" cy="23762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88298"/>
                <a:gridCol w="672075"/>
                <a:gridCol w="672075"/>
              </a:tblGrid>
              <a:tr h="340482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Během zkouškového období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2008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BORY- Univerzitní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BORY - Husova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4,3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EKO - Cheb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3,8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Sady Pětatřicátníků - FF, FPR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4,2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PED - Klatovská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PED - stud. per 1. patro, Klatovská ul.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PED - Veleslavínova ul.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2544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KZS - Sedláčkova ul.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9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Otevírací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1057672"/>
          </a:xfrm>
        </p:spPr>
        <p:txBody>
          <a:bodyPr>
            <a:normAutofit/>
          </a:bodyPr>
          <a:lstStyle/>
          <a:p>
            <a:r>
              <a:rPr lang="cs-CZ" dirty="0" smtClean="0"/>
              <a:t>Uvítal/a bych rozšířenou otevírací dobu v týdnu</a:t>
            </a:r>
          </a:p>
          <a:p>
            <a:pPr lvl="1"/>
            <a:r>
              <a:rPr lang="cs-CZ" dirty="0" smtClean="0"/>
              <a:t>Údaje jsou uváděny v %</a:t>
            </a:r>
          </a:p>
          <a:p>
            <a:pPr lvl="1"/>
            <a:endParaRPr lang="cs-CZ" dirty="0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43574347"/>
              </p:ext>
            </p:extLst>
          </p:nvPr>
        </p:nvGraphicFramePr>
        <p:xfrm>
          <a:off x="899592" y="1916832"/>
          <a:ext cx="734246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29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Otevírací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913656"/>
          </a:xfrm>
        </p:spPr>
        <p:txBody>
          <a:bodyPr>
            <a:normAutofit/>
          </a:bodyPr>
          <a:lstStyle/>
          <a:p>
            <a:r>
              <a:rPr lang="cs-CZ" dirty="0" smtClean="0"/>
              <a:t>Uvítal/a bych rozšířenou otevírací dobu o víkendu</a:t>
            </a:r>
          </a:p>
          <a:p>
            <a:pPr lvl="1"/>
            <a:r>
              <a:rPr lang="cs-CZ" dirty="0" smtClean="0"/>
              <a:t>Údaje jsou uváděny v %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08833191"/>
              </p:ext>
            </p:extLst>
          </p:nvPr>
        </p:nvGraphicFramePr>
        <p:xfrm>
          <a:off x="755576" y="2132856"/>
          <a:ext cx="784651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7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Pořadí využívanosti služeb v jednotlivých provozech - </a:t>
            </a:r>
            <a:r>
              <a:rPr lang="cs-CZ" b="1" dirty="0" smtClean="0"/>
              <a:t>2015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9506645"/>
              </p:ext>
            </p:extLst>
          </p:nvPr>
        </p:nvGraphicFramePr>
        <p:xfrm>
          <a:off x="539552" y="1412778"/>
          <a:ext cx="8208911" cy="462820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53464"/>
                <a:gridCol w="544396"/>
                <a:gridCol w="544396"/>
                <a:gridCol w="644679"/>
                <a:gridCol w="587374"/>
                <a:gridCol w="515743"/>
                <a:gridCol w="587374"/>
                <a:gridCol w="530068"/>
                <a:gridCol w="501417"/>
              </a:tblGrid>
              <a:tr h="918265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BORY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BORY-HUS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EKO-Cheb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SADY 35 FF </a:t>
                      </a:r>
                      <a:r>
                        <a:rPr lang="cs-CZ" sz="1400" u="none" strike="noStrike" dirty="0" err="1">
                          <a:effectLst/>
                        </a:rPr>
                        <a:t>aFPR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PED - </a:t>
                      </a:r>
                      <a:r>
                        <a:rPr lang="cs-CZ" sz="1400" u="none" strike="noStrike" dirty="0" err="1">
                          <a:effectLst/>
                        </a:rPr>
                        <a:t>Klat</a:t>
                      </a:r>
                      <a:r>
                        <a:rPr lang="cs-CZ" sz="1400" u="none" strike="noStrike" dirty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PED - 1.patro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PED - VEL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KZS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půjčování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knih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dokumentů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půjčování dokumentů prostřednictvím meziknihovní výpůjční služby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kopírování/skenování/tisk dokumentů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vyhledávání v katalozích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vyhledávání v elektronických informačních zdrojích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zjišťování informací za asistence knihovníka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prezenční studium (studium ve studovně)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studium v individuální/ týmové studovně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5345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půjčování elektronických zařízení (čtečky e-knih, notebooky, dataprojektor)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42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nákup kancelářských potřeb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1171</Words>
  <Application>Microsoft Office PowerPoint</Application>
  <PresentationFormat>Předvádění na obrazovce (4:3)</PresentationFormat>
  <Paragraphs>441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Původ</vt:lpstr>
      <vt:lpstr>Výsledky ankety Univerzitní knihovny ZČU</vt:lpstr>
      <vt:lpstr>Hodnocení jednotlivých provozů</vt:lpstr>
      <vt:lpstr>Hodnocení jednotlivých provozů</vt:lpstr>
      <vt:lpstr>Působiště na ZČU</vt:lpstr>
      <vt:lpstr>Využití více než jedné knihovny</vt:lpstr>
      <vt:lpstr>Návštěvnost knihovny</vt:lpstr>
      <vt:lpstr>Otevírací doba</vt:lpstr>
      <vt:lpstr>Otevírací doba</vt:lpstr>
      <vt:lpstr>Pořadí využívanosti služeb v jednotlivých provozech - 2015</vt:lpstr>
      <vt:lpstr>Pořadí využívanosti služeb v jednotlivých provozech - 2008</vt:lpstr>
      <vt:lpstr>Hodnocení jednotlivých služeb</vt:lpstr>
      <vt:lpstr>Hodnocení jednotlivých služeb</vt:lpstr>
      <vt:lpstr>Hodnocení jednotlivých služeb </vt:lpstr>
      <vt:lpstr>Hodnocení jednotlivých služeb </vt:lpstr>
      <vt:lpstr>Hodnocení jednotlivých služeb </vt:lpstr>
      <vt:lpstr>Hodnocení jednotlivých služeb </vt:lpstr>
      <vt:lpstr>Hodnocení jednotlivých služeb </vt:lpstr>
      <vt:lpstr>Hodnocení jednotlivých služeb </vt:lpstr>
      <vt:lpstr>Celkové hodnocení provozů</vt:lpstr>
      <vt:lpstr>Hodnocení pracovníků</vt:lpstr>
      <vt:lpstr>Hodnocení pracovníků z hlediska úrovně odborných znalostí</vt:lpstr>
      <vt:lpstr>Hodnocení pracovníků z hlediska osobního přístupu a komunikace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ankety Univerzitní knihovny ZČU</dc:title>
  <dc:creator>Zuzana</dc:creator>
  <cp:lastModifiedBy>Zuzana</cp:lastModifiedBy>
  <cp:revision>34</cp:revision>
  <dcterms:created xsi:type="dcterms:W3CDTF">2015-08-18T19:54:40Z</dcterms:created>
  <dcterms:modified xsi:type="dcterms:W3CDTF">2015-08-27T20:45:50Z</dcterms:modified>
</cp:coreProperties>
</file>