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1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uzana\Documents\anketa2015\v&#253;sledky\akademici%20X%20studenti%20podklad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cs-CZ" sz="1600" b="0" dirty="0"/>
              <a:t>Anketu</a:t>
            </a:r>
            <a:r>
              <a:rPr lang="cs-CZ" sz="1600" b="0" baseline="0" dirty="0"/>
              <a:t> vyplnilo:</a:t>
            </a:r>
            <a:endParaRPr lang="cs-CZ" sz="1600" b="0" dirty="0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List1!$B$4</c:f>
              <c:strCache>
                <c:ptCount val="1"/>
                <c:pt idx="0">
                  <c:v>akademici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267456482890993E-2"/>
                  <c:y val="-2.268397507549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760473889734596E-2"/>
                  <c:y val="-2.268397507549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List1!$C$3:$D$3</c:f>
              <c:numCache>
                <c:formatCode>General</c:formatCode>
                <c:ptCount val="2"/>
                <c:pt idx="0">
                  <c:v>2015</c:v>
                </c:pt>
                <c:pt idx="1">
                  <c:v>2008</c:v>
                </c:pt>
              </c:numCache>
            </c:numRef>
          </c:cat>
          <c:val>
            <c:numRef>
              <c:f>List1!$C$4:$D$4</c:f>
              <c:numCache>
                <c:formatCode>General</c:formatCode>
                <c:ptCount val="2"/>
                <c:pt idx="0">
                  <c:v>168</c:v>
                </c:pt>
                <c:pt idx="1">
                  <c:v>143</c:v>
                </c:pt>
              </c:numCache>
            </c:numRef>
          </c:val>
        </c:ser>
        <c:ser>
          <c:idx val="1"/>
          <c:order val="1"/>
          <c:tx>
            <c:strRef>
              <c:f>List1!$B$5</c:f>
              <c:strCache>
                <c:ptCount val="1"/>
                <c:pt idx="0">
                  <c:v>studenti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List1!$C$3:$D$3</c:f>
              <c:numCache>
                <c:formatCode>General</c:formatCode>
                <c:ptCount val="2"/>
                <c:pt idx="0">
                  <c:v>2015</c:v>
                </c:pt>
                <c:pt idx="1">
                  <c:v>2008</c:v>
                </c:pt>
              </c:numCache>
            </c:numRef>
          </c:cat>
          <c:val>
            <c:numRef>
              <c:f>List1!$C$5:$D$5</c:f>
              <c:numCache>
                <c:formatCode>General</c:formatCode>
                <c:ptCount val="2"/>
                <c:pt idx="0">
                  <c:v>1103</c:v>
                </c:pt>
                <c:pt idx="1">
                  <c:v>1718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740992"/>
        <c:axId val="139924224"/>
        <c:axId val="134700544"/>
      </c:bar3DChart>
      <c:catAx>
        <c:axId val="13474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39924224"/>
        <c:crosses val="autoZero"/>
        <c:auto val="1"/>
        <c:lblAlgn val="ctr"/>
        <c:lblOffset val="100"/>
        <c:noMultiLvlLbl val="0"/>
      </c:catAx>
      <c:valAx>
        <c:axId val="139924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4740992"/>
        <c:crosses val="autoZero"/>
        <c:crossBetween val="between"/>
      </c:valAx>
      <c:serAx>
        <c:axId val="134700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39924224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cs-CZ" sz="1600" b="0"/>
              <a:t>Kategori</a:t>
            </a:r>
            <a:r>
              <a:rPr lang="cs-CZ" sz="1600" b="0" baseline="0"/>
              <a:t>e studentů v %:</a:t>
            </a:r>
            <a:endParaRPr lang="cs-CZ" sz="1600" b="0"/>
          </a:p>
        </c:rich>
      </c:tx>
      <c:layout>
        <c:manualLayout>
          <c:xMode val="edge"/>
          <c:yMode val="edge"/>
          <c:x val="0.24564588801399825"/>
          <c:y val="7.8616352201257862E-3"/>
        </c:manualLayout>
      </c:layout>
      <c:overlay val="1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List2!$C$2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List2!$B$3:$B$6</c:f>
              <c:strCache>
                <c:ptCount val="4"/>
                <c:pt idx="0">
                  <c:v>bakalářské </c:v>
                </c:pt>
                <c:pt idx="1">
                  <c:v>magisterské </c:v>
                </c:pt>
                <c:pt idx="2">
                  <c:v>doktrorské/rigorózní</c:v>
                </c:pt>
                <c:pt idx="3">
                  <c:v>un. 3. věku</c:v>
                </c:pt>
              </c:strCache>
            </c:strRef>
          </c:cat>
          <c:val>
            <c:numRef>
              <c:f>List2!$C$3:$C$6</c:f>
              <c:numCache>
                <c:formatCode>General</c:formatCode>
                <c:ptCount val="4"/>
                <c:pt idx="0">
                  <c:v>62.4</c:v>
                </c:pt>
                <c:pt idx="1">
                  <c:v>33.9</c:v>
                </c:pt>
                <c:pt idx="2">
                  <c:v>2.8</c:v>
                </c:pt>
                <c:pt idx="3">
                  <c:v>0.9</c:v>
                </c:pt>
              </c:numCache>
            </c:numRef>
          </c:val>
        </c:ser>
        <c:ser>
          <c:idx val="1"/>
          <c:order val="1"/>
          <c:tx>
            <c:strRef>
              <c:f>List2!$D$2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List2!$B$3:$B$6</c:f>
              <c:strCache>
                <c:ptCount val="4"/>
                <c:pt idx="0">
                  <c:v>bakalářské </c:v>
                </c:pt>
                <c:pt idx="1">
                  <c:v>magisterské </c:v>
                </c:pt>
                <c:pt idx="2">
                  <c:v>doktrorské/rigorózní</c:v>
                </c:pt>
                <c:pt idx="3">
                  <c:v>un. 3. věku</c:v>
                </c:pt>
              </c:strCache>
            </c:strRef>
          </c:cat>
          <c:val>
            <c:numRef>
              <c:f>List2!$D$3:$D$6</c:f>
              <c:numCache>
                <c:formatCode>General</c:formatCode>
                <c:ptCount val="4"/>
                <c:pt idx="0">
                  <c:v>54</c:v>
                </c:pt>
                <c:pt idx="1">
                  <c:v>42.5</c:v>
                </c:pt>
                <c:pt idx="2">
                  <c:v>2.9</c:v>
                </c:pt>
                <c:pt idx="3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963776"/>
        <c:axId val="141255808"/>
        <c:axId val="134722880"/>
      </c:bar3DChart>
      <c:catAx>
        <c:axId val="13996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41255808"/>
        <c:crosses val="autoZero"/>
        <c:auto val="1"/>
        <c:lblAlgn val="ctr"/>
        <c:lblOffset val="100"/>
        <c:noMultiLvlLbl val="0"/>
      </c:catAx>
      <c:valAx>
        <c:axId val="141255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9963776"/>
        <c:crosses val="autoZero"/>
        <c:crossBetween val="between"/>
      </c:valAx>
      <c:serAx>
        <c:axId val="134722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4125580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cs-CZ" sz="1400" b="0" dirty="0"/>
              <a:t>Studenti</a:t>
            </a:r>
            <a:r>
              <a:rPr lang="cs-CZ" sz="1400" b="0" baseline="0" dirty="0"/>
              <a:t> podle ročníku </a:t>
            </a:r>
            <a:r>
              <a:rPr lang="cs-CZ" sz="1400" b="0" baseline="0" dirty="0" smtClean="0"/>
              <a:t>studia </a:t>
            </a:r>
          </a:p>
          <a:p>
            <a:pPr>
              <a:defRPr b="0"/>
            </a:pPr>
            <a:r>
              <a:rPr lang="cs-CZ" sz="1400" b="0" baseline="0" dirty="0" smtClean="0"/>
              <a:t>2015:</a:t>
            </a:r>
            <a:endParaRPr lang="cs-CZ" sz="1400" b="0" dirty="0"/>
          </a:p>
        </c:rich>
      </c:tx>
      <c:layout>
        <c:manualLayout>
          <c:xMode val="edge"/>
          <c:yMode val="edge"/>
          <c:x val="0.50354155730533678"/>
          <c:y val="0.10648148148148148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List2!$E$25:$E$30</c:f>
              <c:strCache>
                <c:ptCount val="6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 a více</c:v>
                </c:pt>
              </c:strCache>
            </c:strRef>
          </c:cat>
          <c:val>
            <c:numRef>
              <c:f>List2!$F$25:$F$30</c:f>
              <c:numCache>
                <c:formatCode>General</c:formatCode>
                <c:ptCount val="6"/>
                <c:pt idx="0">
                  <c:v>211</c:v>
                </c:pt>
                <c:pt idx="1">
                  <c:v>231</c:v>
                </c:pt>
                <c:pt idx="2">
                  <c:v>242</c:v>
                </c:pt>
                <c:pt idx="3">
                  <c:v>173</c:v>
                </c:pt>
                <c:pt idx="4">
                  <c:v>163</c:v>
                </c:pt>
                <c:pt idx="5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286016"/>
        <c:axId val="141291904"/>
        <c:axId val="0"/>
      </c:bar3DChart>
      <c:catAx>
        <c:axId val="14128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1291904"/>
        <c:crosses val="autoZero"/>
        <c:auto val="1"/>
        <c:lblAlgn val="ctr"/>
        <c:lblOffset val="100"/>
        <c:noMultiLvlLbl val="0"/>
      </c:catAx>
      <c:valAx>
        <c:axId val="141291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128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cs-CZ" sz="1600" b="0"/>
              <a:t>Respondenti</a:t>
            </a:r>
            <a:r>
              <a:rPr lang="cs-CZ" sz="1600" b="0" baseline="0"/>
              <a:t> podle fakult v %</a:t>
            </a:r>
            <a:endParaRPr lang="cs-CZ" sz="1600" b="0"/>
          </a:p>
        </c:rich>
      </c:tx>
      <c:layout/>
      <c:overlay val="1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List3!$C$3</c:f>
              <c:strCache>
                <c:ptCount val="1"/>
                <c:pt idx="0">
                  <c:v>studenti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3.0864197530864196E-3"/>
                  <c:y val="5.6591639871382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8.7459807073954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64197530864196E-3"/>
                  <c:y val="9.7749196141479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6296296296296294E-3"/>
                  <c:y val="7.9742765273311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7.2025723472668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List3!$B$4:$B$12</c:f>
              <c:strCache>
                <c:ptCount val="9"/>
                <c:pt idx="0">
                  <c:v>FAV</c:v>
                </c:pt>
                <c:pt idx="1">
                  <c:v>FDU</c:v>
                </c:pt>
                <c:pt idx="2">
                  <c:v>FEK</c:v>
                </c:pt>
                <c:pt idx="3">
                  <c:v>FEL</c:v>
                </c:pt>
                <c:pt idx="4">
                  <c:v>FF</c:v>
                </c:pt>
                <c:pt idx="5">
                  <c:v>FPE</c:v>
                </c:pt>
                <c:pt idx="6">
                  <c:v>FPR</c:v>
                </c:pt>
                <c:pt idx="7">
                  <c:v>FST</c:v>
                </c:pt>
                <c:pt idx="8">
                  <c:v>FZS</c:v>
                </c:pt>
              </c:strCache>
            </c:strRef>
          </c:cat>
          <c:val>
            <c:numRef>
              <c:f>List3!$C$4:$C$12</c:f>
              <c:numCache>
                <c:formatCode>General</c:formatCode>
                <c:ptCount val="9"/>
                <c:pt idx="0">
                  <c:v>12.3</c:v>
                </c:pt>
                <c:pt idx="1">
                  <c:v>2.4</c:v>
                </c:pt>
                <c:pt idx="2">
                  <c:v>15</c:v>
                </c:pt>
                <c:pt idx="3">
                  <c:v>10.6</c:v>
                </c:pt>
                <c:pt idx="4">
                  <c:v>20.7</c:v>
                </c:pt>
                <c:pt idx="5">
                  <c:v>18.600000000000001</c:v>
                </c:pt>
                <c:pt idx="6">
                  <c:v>8.6</c:v>
                </c:pt>
                <c:pt idx="7">
                  <c:v>6.3</c:v>
                </c:pt>
                <c:pt idx="8">
                  <c:v>5.3</c:v>
                </c:pt>
              </c:numCache>
            </c:numRef>
          </c:val>
        </c:ser>
        <c:ser>
          <c:idx val="1"/>
          <c:order val="1"/>
          <c:tx>
            <c:strRef>
              <c:f>List3!$D$3</c:f>
              <c:strCache>
                <c:ptCount val="1"/>
                <c:pt idx="0">
                  <c:v>akademici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23456790123456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61728395061727E-2"/>
                  <c:y val="7.7170418006430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8518518518518517E-2"/>
                  <c:y val="7.7170418006430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List3!$B$4:$B$12</c:f>
              <c:strCache>
                <c:ptCount val="9"/>
                <c:pt idx="0">
                  <c:v>FAV</c:v>
                </c:pt>
                <c:pt idx="1">
                  <c:v>FDU</c:v>
                </c:pt>
                <c:pt idx="2">
                  <c:v>FEK</c:v>
                </c:pt>
                <c:pt idx="3">
                  <c:v>FEL</c:v>
                </c:pt>
                <c:pt idx="4">
                  <c:v>FF</c:v>
                </c:pt>
                <c:pt idx="5">
                  <c:v>FPE</c:v>
                </c:pt>
                <c:pt idx="6">
                  <c:v>FPR</c:v>
                </c:pt>
                <c:pt idx="7">
                  <c:v>FST</c:v>
                </c:pt>
                <c:pt idx="8">
                  <c:v>FZS</c:v>
                </c:pt>
              </c:strCache>
            </c:strRef>
          </c:cat>
          <c:val>
            <c:numRef>
              <c:f>List3!$D$4:$D$12</c:f>
              <c:numCache>
                <c:formatCode>General</c:formatCode>
                <c:ptCount val="9"/>
                <c:pt idx="0">
                  <c:v>21.4</c:v>
                </c:pt>
                <c:pt idx="1">
                  <c:v>0.6</c:v>
                </c:pt>
                <c:pt idx="2">
                  <c:v>7.1</c:v>
                </c:pt>
                <c:pt idx="3">
                  <c:v>14.9</c:v>
                </c:pt>
                <c:pt idx="4">
                  <c:v>8.9</c:v>
                </c:pt>
                <c:pt idx="5">
                  <c:v>21.4</c:v>
                </c:pt>
                <c:pt idx="6">
                  <c:v>4.8</c:v>
                </c:pt>
                <c:pt idx="7">
                  <c:v>8.9</c:v>
                </c:pt>
                <c:pt idx="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71072"/>
        <c:axId val="151576960"/>
        <c:axId val="141246464"/>
      </c:bar3DChart>
      <c:catAx>
        <c:axId val="151571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1576960"/>
        <c:crosses val="autoZero"/>
        <c:auto val="1"/>
        <c:lblAlgn val="ctr"/>
        <c:lblOffset val="100"/>
        <c:noMultiLvlLbl val="0"/>
      </c:catAx>
      <c:valAx>
        <c:axId val="151576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571072"/>
        <c:crosses val="autoZero"/>
        <c:crossBetween val="between"/>
      </c:valAx>
      <c:serAx>
        <c:axId val="141246464"/>
        <c:scaling>
          <c:orientation val="minMax"/>
        </c:scaling>
        <c:delete val="1"/>
        <c:axPos val="b"/>
        <c:majorTickMark val="out"/>
        <c:minorTickMark val="none"/>
        <c:tickLblPos val="nextTo"/>
        <c:crossAx val="151576960"/>
        <c:crosses val="autoZero"/>
      </c:serAx>
    </c:plotArea>
    <c:legend>
      <c:legendPos val="r"/>
      <c:layout>
        <c:manualLayout>
          <c:xMode val="edge"/>
          <c:yMode val="edge"/>
          <c:x val="0.81851640596426878"/>
          <c:y val="0.32723185942681454"/>
          <c:w val="0.14376589938853246"/>
          <c:h val="0.15609629974228623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3.441352044894741E-2"/>
                  <c:y val="-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4890801606839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List3!$D$28:$D$29</c:f>
              <c:strCache>
                <c:ptCount val="2"/>
                <c:pt idx="0">
                  <c:v>studenti</c:v>
                </c:pt>
                <c:pt idx="1">
                  <c:v>akademici</c:v>
                </c:pt>
              </c:strCache>
            </c:strRef>
          </c:cat>
          <c:val>
            <c:numRef>
              <c:f>List3!$E$28:$E$29</c:f>
              <c:numCache>
                <c:formatCode>General</c:formatCode>
                <c:ptCount val="2"/>
                <c:pt idx="0">
                  <c:v>4.4000000000000004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329792"/>
        <c:axId val="151339776"/>
        <c:axId val="0"/>
      </c:bar3DChart>
      <c:catAx>
        <c:axId val="151329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151339776"/>
        <c:crosses val="autoZero"/>
        <c:auto val="1"/>
        <c:lblAlgn val="ctr"/>
        <c:lblOffset val="100"/>
        <c:noMultiLvlLbl val="0"/>
      </c:catAx>
      <c:valAx>
        <c:axId val="151339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329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4.1666666666666664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6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List3!$D$37:$D$38</c:f>
              <c:strCache>
                <c:ptCount val="2"/>
                <c:pt idx="0">
                  <c:v>studenti</c:v>
                </c:pt>
                <c:pt idx="1">
                  <c:v>akademici</c:v>
                </c:pt>
              </c:strCache>
            </c:strRef>
          </c:cat>
          <c:val>
            <c:numRef>
              <c:f>List3!$E$37:$E$38</c:f>
              <c:numCache>
                <c:formatCode>General</c:formatCode>
                <c:ptCount val="2"/>
                <c:pt idx="0">
                  <c:v>1.1000000000000001</c:v>
                </c:pt>
                <c:pt idx="1">
                  <c:v>16.100000000000001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393024"/>
        <c:axId val="151394560"/>
        <c:axId val="0"/>
      </c:bar3DChart>
      <c:catAx>
        <c:axId val="151393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151394560"/>
        <c:crosses val="autoZero"/>
        <c:auto val="1"/>
        <c:lblAlgn val="ctr"/>
        <c:lblOffset val="100"/>
        <c:noMultiLvlLbl val="0"/>
      </c:catAx>
      <c:valAx>
        <c:axId val="151394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393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List4!$C$4</c:f>
              <c:strCache>
                <c:ptCount val="1"/>
                <c:pt idx="0">
                  <c:v>studenti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9.6201432164102971E-3"/>
                  <c:y val="2.7750258164803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2067144054700992E-3"/>
                  <c:y val="8.6025800310890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List4!$B$5:$B$12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List4!$C$5:$C$12</c:f>
              <c:numCache>
                <c:formatCode>General</c:formatCode>
                <c:ptCount val="8"/>
                <c:pt idx="0">
                  <c:v>38.9</c:v>
                </c:pt>
                <c:pt idx="1">
                  <c:v>2.5</c:v>
                </c:pt>
                <c:pt idx="2">
                  <c:v>4.2</c:v>
                </c:pt>
                <c:pt idx="3">
                  <c:v>28.3</c:v>
                </c:pt>
                <c:pt idx="4">
                  <c:v>18.899999999999999</c:v>
                </c:pt>
                <c:pt idx="5">
                  <c:v>0.9</c:v>
                </c:pt>
                <c:pt idx="6">
                  <c:v>0.9</c:v>
                </c:pt>
                <c:pt idx="7">
                  <c:v>5.5</c:v>
                </c:pt>
              </c:numCache>
            </c:numRef>
          </c:val>
        </c:ser>
        <c:ser>
          <c:idx val="1"/>
          <c:order val="1"/>
          <c:tx>
            <c:strRef>
              <c:f>List4!$D$4</c:f>
              <c:strCache>
                <c:ptCount val="1"/>
                <c:pt idx="0">
                  <c:v>akademici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0843643635555645E-2"/>
                  <c:y val="2.7750258164803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List4!$B$5:$B$12</c:f>
              <c:strCache>
                <c:ptCount val="8"/>
                <c:pt idx="0">
                  <c:v>Knihovna Bory - Univerzitní ul.</c:v>
                </c:pt>
                <c:pt idx="1">
                  <c:v>Knihovna Bory - studovna, Husova ul.</c:v>
                </c:pt>
                <c:pt idx="2">
                  <c:v>Ekonomická knihovna Cheb - Hradební ul., Cheb</c:v>
                </c:pt>
                <c:pt idx="3">
                  <c:v>Knihovna Právnické a Filozofické fakulty - Sady Pětatřicátníků</c:v>
                </c:pt>
                <c:pt idx="4">
                  <c:v>Pedagogická knihovna - volný výběr, studovna - přízemí, Klatovská ul.</c:v>
                </c:pt>
                <c:pt idx="5">
                  <c:v>Pedagogická knihovna - studovna periodik, 1. patro, Klatovská ul.</c:v>
                </c:pt>
                <c:pt idx="6">
                  <c:v>Pedagogická knihovna - studovna, Veleslavínova ul.</c:v>
                </c:pt>
                <c:pt idx="7">
                  <c:v>Knihovna zdravotnických studií - Sedláčkova ul.</c:v>
                </c:pt>
              </c:strCache>
            </c:strRef>
          </c:cat>
          <c:val>
            <c:numRef>
              <c:f>List4!$D$5:$D$12</c:f>
              <c:numCache>
                <c:formatCode>General</c:formatCode>
                <c:ptCount val="8"/>
                <c:pt idx="0">
                  <c:v>48.1</c:v>
                </c:pt>
                <c:pt idx="1">
                  <c:v>4.5999999999999996</c:v>
                </c:pt>
                <c:pt idx="2">
                  <c:v>3.1</c:v>
                </c:pt>
                <c:pt idx="3">
                  <c:v>13.7</c:v>
                </c:pt>
                <c:pt idx="4">
                  <c:v>21.4</c:v>
                </c:pt>
                <c:pt idx="5">
                  <c:v>0.8</c:v>
                </c:pt>
                <c:pt idx="6">
                  <c:v>3.1</c:v>
                </c:pt>
                <c:pt idx="7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449664"/>
        <c:axId val="94451200"/>
        <c:axId val="94437824"/>
      </c:bar3DChart>
      <c:catAx>
        <c:axId val="9444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94451200"/>
        <c:crosses val="autoZero"/>
        <c:auto val="1"/>
        <c:lblAlgn val="ctr"/>
        <c:lblOffset val="100"/>
        <c:noMultiLvlLbl val="0"/>
      </c:catAx>
      <c:valAx>
        <c:axId val="94451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4449664"/>
        <c:crosses val="autoZero"/>
        <c:crossBetween val="between"/>
      </c:valAx>
      <c:serAx>
        <c:axId val="94437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94451200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2015</a:t>
            </a: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List6!$C$4</c:f>
              <c:strCache>
                <c:ptCount val="1"/>
                <c:pt idx="0">
                  <c:v>akademici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List6!$B$5:$B$8</c:f>
              <c:strCache>
                <c:ptCount val="4"/>
                <c:pt idx="0">
                  <c:v>vyhovuje</c:v>
                </c:pt>
                <c:pt idx="1">
                  <c:v>rozšíření o víkendu</c:v>
                </c:pt>
                <c:pt idx="2">
                  <c:v>rozšíření v týdnu</c:v>
                </c:pt>
                <c:pt idx="3">
                  <c:v>nevyhovuje</c:v>
                </c:pt>
              </c:strCache>
            </c:strRef>
          </c:cat>
          <c:val>
            <c:numRef>
              <c:f>List6!$C$5:$C$8</c:f>
              <c:numCache>
                <c:formatCode>General</c:formatCode>
                <c:ptCount val="4"/>
                <c:pt idx="0">
                  <c:v>90.8</c:v>
                </c:pt>
                <c:pt idx="1">
                  <c:v>3.8</c:v>
                </c:pt>
                <c:pt idx="2">
                  <c:v>5.3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List6!$D$4</c:f>
              <c:strCache>
                <c:ptCount val="1"/>
                <c:pt idx="0">
                  <c:v>studenti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394882050142578E-2"/>
                  <c:y val="-1.230483434657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36929230085547E-2"/>
                  <c:y val="1.230483434657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3948820501425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List6!$B$5:$B$8</c:f>
              <c:strCache>
                <c:ptCount val="4"/>
                <c:pt idx="0">
                  <c:v>vyhovuje</c:v>
                </c:pt>
                <c:pt idx="1">
                  <c:v>rozšíření o víkendu</c:v>
                </c:pt>
                <c:pt idx="2">
                  <c:v>rozšíření v týdnu</c:v>
                </c:pt>
                <c:pt idx="3">
                  <c:v>nevyhovuje</c:v>
                </c:pt>
              </c:strCache>
            </c:strRef>
          </c:cat>
          <c:val>
            <c:numRef>
              <c:f>List6!$D$5:$D$8</c:f>
              <c:numCache>
                <c:formatCode>General</c:formatCode>
                <c:ptCount val="4"/>
                <c:pt idx="0">
                  <c:v>74</c:v>
                </c:pt>
                <c:pt idx="1">
                  <c:v>18.100000000000001</c:v>
                </c:pt>
                <c:pt idx="2">
                  <c:v>7.4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272064"/>
        <c:axId val="151286144"/>
        <c:axId val="0"/>
      </c:bar3DChart>
      <c:catAx>
        <c:axId val="151272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1286144"/>
        <c:crosses val="autoZero"/>
        <c:auto val="1"/>
        <c:lblAlgn val="ctr"/>
        <c:lblOffset val="100"/>
        <c:noMultiLvlLbl val="0"/>
      </c:catAx>
      <c:valAx>
        <c:axId val="151286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27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09580052493436"/>
          <c:y val="0.34500437445319337"/>
          <c:w val="0.25487654149538935"/>
          <c:h val="0.2356721346207010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2008</a:t>
            </a: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List6!$C$12</c:f>
              <c:strCache>
                <c:ptCount val="1"/>
                <c:pt idx="0">
                  <c:v>akademici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7067996029115046E-2"/>
                  <c:y val="4.0924968742346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List6!$B$13:$B$16</c:f>
              <c:strCache>
                <c:ptCount val="4"/>
                <c:pt idx="0">
                  <c:v>vyhovuje</c:v>
                </c:pt>
                <c:pt idx="1">
                  <c:v>rozšíření o víkendu</c:v>
                </c:pt>
                <c:pt idx="2">
                  <c:v>rozšíření v týdnu</c:v>
                </c:pt>
                <c:pt idx="3">
                  <c:v>nevyhovuje</c:v>
                </c:pt>
              </c:strCache>
            </c:strRef>
          </c:cat>
          <c:val>
            <c:numRef>
              <c:f>List6!$C$13:$C$16</c:f>
              <c:numCache>
                <c:formatCode>General</c:formatCode>
                <c:ptCount val="4"/>
                <c:pt idx="0">
                  <c:v>76.3</c:v>
                </c:pt>
                <c:pt idx="1">
                  <c:v>11.3</c:v>
                </c:pt>
                <c:pt idx="2">
                  <c:v>8.6999999999999993</c:v>
                </c:pt>
                <c:pt idx="3">
                  <c:v>3.7</c:v>
                </c:pt>
              </c:numCache>
            </c:numRef>
          </c:val>
        </c:ser>
        <c:ser>
          <c:idx val="1"/>
          <c:order val="1"/>
          <c:tx>
            <c:strRef>
              <c:f>List6!$D$12</c:f>
              <c:strCache>
                <c:ptCount val="1"/>
                <c:pt idx="0">
                  <c:v>studenti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83593220824926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291326053377581E-2"/>
                  <c:y val="4.0924968742346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446660048525075E-2"/>
                  <c:y val="-4.0924968742346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1359920582300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List6!$B$13:$B$16</c:f>
              <c:strCache>
                <c:ptCount val="4"/>
                <c:pt idx="0">
                  <c:v>vyhovuje</c:v>
                </c:pt>
                <c:pt idx="1">
                  <c:v>rozšíření o víkendu</c:v>
                </c:pt>
                <c:pt idx="2">
                  <c:v>rozšíření v týdnu</c:v>
                </c:pt>
                <c:pt idx="3">
                  <c:v>nevyhovuje</c:v>
                </c:pt>
              </c:strCache>
            </c:strRef>
          </c:cat>
          <c:val>
            <c:numRef>
              <c:f>List6!$D$13:$D$16</c:f>
              <c:numCache>
                <c:formatCode>General</c:formatCode>
                <c:ptCount val="4"/>
                <c:pt idx="0">
                  <c:v>66.5</c:v>
                </c:pt>
                <c:pt idx="1">
                  <c:v>17.899999999999999</c:v>
                </c:pt>
                <c:pt idx="2">
                  <c:v>12.8</c:v>
                </c:pt>
                <c:pt idx="3">
                  <c:v>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464192"/>
        <c:axId val="151470080"/>
        <c:axId val="0"/>
      </c:bar3DChart>
      <c:catAx>
        <c:axId val="151464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1470080"/>
        <c:crosses val="autoZero"/>
        <c:auto val="1"/>
        <c:lblAlgn val="ctr"/>
        <c:lblOffset val="100"/>
        <c:noMultiLvlLbl val="0"/>
      </c:catAx>
      <c:valAx>
        <c:axId val="151470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46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664892741446965"/>
          <c:y val="0.3752645621995076"/>
          <c:w val="0.2041537998103716"/>
          <c:h val="0.22900839122981143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E0B44-7713-4390-94E0-B9CBDBD6DBC5}" type="datetimeFigureOut">
              <a:rPr lang="cs-CZ" smtClean="0"/>
              <a:t>2.9.2015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C2C10-C4CD-41A7-B4C5-FEC103471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56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C2C10-C4CD-41A7-B4C5-FEC1034711D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14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F73018A-B16A-46CB-B8B7-FD3966F7E550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5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288F-167E-434B-B803-EB40376AFC36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5A-FF99-405B-B6A4-2D2783DEF57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0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D992-0385-4822-BA2C-286C1AAFE19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73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81E6CE-C317-4847-B4D3-123411939A27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2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C32D-5688-4B5D-9768-DA7AF91CF3A1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017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332F-6CCA-4F8E-AB4D-BFB93843A5D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406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3C9-9E82-48E5-B929-489C44764DF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06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34BB-B83A-4018-9E10-96854AEFDB25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90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11CB-3AA8-4936-9CCC-2A4CE2EB2F42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782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40F1-873E-4B1B-8C8B-B5293AFC87D9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0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20B245-2A6B-437D-A70B-B8E80E84157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cs-CZ" altLang="cs-CZ" sz="4030" dirty="0"/>
              <a:t>Výsledky ankety Univerzitní knihovny ZČU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45024"/>
            <a:ext cx="6328792" cy="1224136"/>
          </a:xfrm>
        </p:spPr>
        <p:txBody>
          <a:bodyPr>
            <a:normAutofit/>
          </a:bodyPr>
          <a:lstStyle/>
          <a:p>
            <a:r>
              <a:rPr lang="cs-CZ" altLang="cs-CZ" dirty="0"/>
              <a:t> </a:t>
            </a:r>
            <a:endParaRPr lang="cs-CZ" altLang="cs-CZ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19672" y="3933056"/>
            <a:ext cx="6400800" cy="57606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dirty="0" smtClean="0">
                <a:solidFill>
                  <a:srgbClr val="464653"/>
                </a:solidFill>
              </a:rPr>
              <a:t> Jak hodnotíte služby Univerzitní knihovny ZČU 2015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84040" y="29333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smtClean="0">
                <a:solidFill>
                  <a:srgbClr val="464653"/>
                </a:solidFill>
              </a:rPr>
              <a:t> </a:t>
            </a:r>
            <a:endParaRPr lang="cs-CZ" altLang="cs-CZ" dirty="0" smtClean="0">
              <a:solidFill>
                <a:srgbClr val="464653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31640" y="278092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smtClean="0">
                <a:solidFill>
                  <a:srgbClr val="464653"/>
                </a:solidFill>
              </a:rPr>
              <a:t> </a:t>
            </a:r>
            <a:endParaRPr lang="cs-CZ" altLang="cs-CZ" dirty="0" smtClean="0">
              <a:solidFill>
                <a:srgbClr val="464653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63688" y="5085184"/>
            <a:ext cx="6400800" cy="56768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27CA3"/>
              </a:buClr>
            </a:pPr>
            <a:r>
              <a:rPr lang="cs-CZ" altLang="cs-CZ" dirty="0" smtClean="0">
                <a:solidFill>
                  <a:srgbClr val="464653"/>
                </a:solidFill>
              </a:rPr>
              <a:t> Porovnání výsledků z hlediska akademických pracovníků a z hlediska studentů</a:t>
            </a:r>
          </a:p>
        </p:txBody>
      </p:sp>
    </p:spTree>
    <p:extLst>
      <p:ext uri="{BB962C8B-B14F-4D97-AF65-F5344CB8AC3E}">
        <p14:creationId xmlns:p14="http://schemas.microsoft.com/office/powerpoint/2010/main" val="323885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pracovníků Univerzitní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Hodnoceno jako ve škole – uváděna průměrná známka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39572"/>
              </p:ext>
            </p:extLst>
          </p:nvPr>
        </p:nvGraphicFramePr>
        <p:xfrm>
          <a:off x="971598" y="2060849"/>
          <a:ext cx="7488833" cy="34563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141089"/>
                <a:gridCol w="836936"/>
                <a:gridCol w="836936"/>
                <a:gridCol w="836936"/>
                <a:gridCol w="836936"/>
              </a:tblGrid>
              <a:tr h="691276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Akademici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Studenti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1276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2008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2008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69127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 smtClean="0">
                          <a:effectLst/>
                        </a:rPr>
                        <a:t> úroveň odborných </a:t>
                      </a:r>
                      <a:r>
                        <a:rPr lang="cs-CZ" sz="1800" u="none" strike="noStrike" dirty="0">
                          <a:effectLst/>
                        </a:rPr>
                        <a:t>znalostí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3825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 smtClean="0">
                          <a:effectLst/>
                        </a:rPr>
                        <a:t> osobní </a:t>
                      </a:r>
                      <a:r>
                        <a:rPr lang="cs-CZ" sz="1800" u="none" strike="noStrike" dirty="0">
                          <a:effectLst/>
                        </a:rPr>
                        <a:t>přístup a komunikace (zdvořilost, </a:t>
                      </a:r>
                      <a:r>
                        <a:rPr lang="cs-CZ" sz="18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800" u="none" strike="noStrike" dirty="0" smtClean="0">
                          <a:effectLst/>
                        </a:rPr>
                        <a:t> důvěryhodnost</a:t>
                      </a:r>
                      <a:r>
                        <a:rPr lang="cs-CZ" sz="1800" u="none" strike="noStrike" dirty="0">
                          <a:effectLst/>
                        </a:rPr>
                        <a:t>, ochota…)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81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Využívání EIZ dostupných prostřednictvím Univerzitní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Využívám</a:t>
            </a:r>
            <a:r>
              <a:rPr lang="en-US" sz="1600" dirty="0"/>
              <a:t> online </a:t>
            </a:r>
            <a:r>
              <a:rPr lang="en-US" sz="1600" dirty="0" err="1"/>
              <a:t>eletronické</a:t>
            </a:r>
            <a:r>
              <a:rPr lang="en-US" sz="1600" dirty="0"/>
              <a:t> </a:t>
            </a:r>
            <a:r>
              <a:rPr lang="en-US" sz="1600" dirty="0" err="1"/>
              <a:t>informační</a:t>
            </a:r>
            <a:r>
              <a:rPr lang="en-US" sz="1600" dirty="0"/>
              <a:t> </a:t>
            </a:r>
            <a:r>
              <a:rPr lang="en-US" sz="1600" dirty="0" err="1"/>
              <a:t>zdroje</a:t>
            </a:r>
            <a:r>
              <a:rPr lang="en-US" sz="1600" dirty="0"/>
              <a:t> </a:t>
            </a:r>
            <a:r>
              <a:rPr lang="en-US" sz="1600" dirty="0" err="1"/>
              <a:t>dostupné</a:t>
            </a:r>
            <a:r>
              <a:rPr lang="en-US" sz="1600" dirty="0"/>
              <a:t> z </a:t>
            </a:r>
            <a:r>
              <a:rPr lang="en-US" sz="1600" dirty="0" smtClean="0"/>
              <a:t>www.knihovna.zcu.cz/elektronicke-informacni-zdroje</a:t>
            </a:r>
            <a:r>
              <a:rPr lang="cs-CZ" sz="1600" dirty="0" smtClean="0"/>
              <a:t>(v %):</a:t>
            </a:r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en-US" sz="1600" dirty="0"/>
              <a:t>Online </a:t>
            </a:r>
            <a:r>
              <a:rPr lang="en-US" sz="1600" dirty="0" err="1"/>
              <a:t>elektronické</a:t>
            </a:r>
            <a:r>
              <a:rPr lang="en-US" sz="1600" dirty="0"/>
              <a:t> </a:t>
            </a:r>
            <a:r>
              <a:rPr lang="en-US" sz="1600" dirty="0" err="1"/>
              <a:t>informační</a:t>
            </a:r>
            <a:r>
              <a:rPr lang="en-US" sz="1600" dirty="0"/>
              <a:t> </a:t>
            </a:r>
            <a:r>
              <a:rPr lang="en-US" sz="1600" dirty="0" err="1"/>
              <a:t>zdroje</a:t>
            </a:r>
            <a:r>
              <a:rPr lang="en-US" sz="1600" dirty="0"/>
              <a:t> </a:t>
            </a:r>
            <a:r>
              <a:rPr lang="en-US" sz="1600" dirty="0" err="1"/>
              <a:t>dostupné</a:t>
            </a:r>
            <a:r>
              <a:rPr lang="en-US" sz="1600" dirty="0"/>
              <a:t> z www.knihovna.zcu.cz/elektronicke-informacni-zdroje </a:t>
            </a:r>
            <a:r>
              <a:rPr lang="en-US" sz="1600" dirty="0" err="1"/>
              <a:t>nevyužívám</a:t>
            </a:r>
            <a:r>
              <a:rPr lang="en-US" sz="1600" dirty="0"/>
              <a:t> proto, </a:t>
            </a:r>
            <a:r>
              <a:rPr lang="en-US" sz="1600" dirty="0" err="1" smtClean="0"/>
              <a:t>že</a:t>
            </a:r>
            <a:r>
              <a:rPr lang="en-US" sz="1600" dirty="0" smtClean="0"/>
              <a:t>:</a:t>
            </a:r>
            <a:r>
              <a:rPr lang="cs-CZ" sz="1600" dirty="0" smtClean="0"/>
              <a:t> (v %)</a:t>
            </a:r>
          </a:p>
          <a:p>
            <a:endParaRPr lang="cs-CZ" sz="1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25675"/>
              </p:ext>
            </p:extLst>
          </p:nvPr>
        </p:nvGraphicFramePr>
        <p:xfrm>
          <a:off x="1979712" y="2060848"/>
          <a:ext cx="4320478" cy="14401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28686"/>
                <a:gridCol w="822948"/>
                <a:gridCol w="822948"/>
                <a:gridCol w="822948"/>
                <a:gridCol w="822948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Akademici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Studenti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effectLst/>
                        </a:rPr>
                        <a:t>2015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2008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2008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ANO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79,7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43,8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NE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20,3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56,2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05456"/>
              </p:ext>
            </p:extLst>
          </p:nvPr>
        </p:nvGraphicFramePr>
        <p:xfrm>
          <a:off x="1331640" y="4365105"/>
          <a:ext cx="6336704" cy="176554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515376"/>
                <a:gridCol w="910664"/>
                <a:gridCol w="910664"/>
              </a:tblGrid>
              <a:tr h="25222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Akademici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Studenti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jsem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doposud</a:t>
                      </a:r>
                      <a:r>
                        <a:rPr lang="en-US" sz="1400" u="none" strike="noStrike" dirty="0">
                          <a:effectLst/>
                        </a:rPr>
                        <a:t> o </a:t>
                      </a:r>
                      <a:r>
                        <a:rPr lang="en-US" sz="1400" u="none" strike="noStrike" dirty="0" err="1">
                          <a:effectLst/>
                        </a:rPr>
                        <a:t>této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možnosti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nevěděl</a:t>
                      </a:r>
                      <a:r>
                        <a:rPr lang="en-US" sz="1400" u="none" strike="noStrike" dirty="0">
                          <a:effectLst/>
                        </a:rPr>
                        <a:t>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27,3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s </a:t>
                      </a:r>
                      <a:r>
                        <a:rPr lang="en-US" sz="1400" u="none" strike="noStrike" dirty="0" err="1">
                          <a:effectLst/>
                        </a:rPr>
                        <a:t>nimi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neumím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pracovat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pro </a:t>
                      </a:r>
                      <a:r>
                        <a:rPr lang="en-US" sz="1400" u="none" strike="noStrike" dirty="0" err="1">
                          <a:effectLst/>
                        </a:rPr>
                        <a:t>mou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práci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studium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nejsou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podstatné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mezi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nimi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nejsou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zdroje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které</a:t>
                      </a:r>
                      <a:r>
                        <a:rPr lang="en-US" sz="1400" u="none" strike="noStrike" dirty="0">
                          <a:effectLst/>
                        </a:rPr>
                        <a:t> pro </a:t>
                      </a:r>
                      <a:r>
                        <a:rPr lang="en-US" sz="1400" u="none" strike="noStrike" dirty="0" err="1">
                          <a:effectLst/>
                        </a:rPr>
                        <a:t>práci</a:t>
                      </a:r>
                      <a:r>
                        <a:rPr lang="en-US" sz="1400" u="none" strike="noStrike" dirty="0">
                          <a:effectLst/>
                        </a:rPr>
                        <a:t>/</a:t>
                      </a:r>
                      <a:r>
                        <a:rPr lang="en-US" sz="1400" u="none" strike="noStrike" dirty="0" err="1">
                          <a:effectLst/>
                        </a:rPr>
                        <a:t>studium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potřebuji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9,1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</a:rPr>
                        <a:t>mám </a:t>
                      </a:r>
                      <a:r>
                        <a:rPr lang="pt-BR" sz="1400" u="none" strike="noStrike" dirty="0">
                          <a:effectLst/>
                        </a:rPr>
                        <a:t>problém s cizojazyčným textem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8,3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522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 j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iný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důvod</a:t>
                      </a:r>
                      <a:r>
                        <a:rPr lang="en-US" sz="1400" u="none" strike="noStrike" dirty="0">
                          <a:effectLst/>
                        </a:rPr>
                        <a:t>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43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Využívání EIZ dostupných prostřednictvím Univerzitní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Elektronické</a:t>
            </a:r>
            <a:r>
              <a:rPr lang="en-US" sz="1600" dirty="0"/>
              <a:t> </a:t>
            </a:r>
            <a:r>
              <a:rPr lang="en-US" sz="1600" dirty="0" err="1"/>
              <a:t>informační</a:t>
            </a:r>
            <a:r>
              <a:rPr lang="en-US" sz="1600" dirty="0"/>
              <a:t> </a:t>
            </a:r>
            <a:r>
              <a:rPr lang="en-US" sz="1600" dirty="0" err="1"/>
              <a:t>zdroje</a:t>
            </a:r>
            <a:r>
              <a:rPr lang="en-US" sz="1600" dirty="0"/>
              <a:t> </a:t>
            </a:r>
            <a:r>
              <a:rPr lang="en-US" sz="1600" dirty="0" err="1"/>
              <a:t>dostupné</a:t>
            </a:r>
            <a:r>
              <a:rPr lang="en-US" sz="1600" dirty="0"/>
              <a:t> </a:t>
            </a:r>
            <a:r>
              <a:rPr lang="en-US" sz="1600" dirty="0" err="1"/>
              <a:t>prostřednictvím</a:t>
            </a:r>
            <a:r>
              <a:rPr lang="en-US" sz="1600" dirty="0"/>
              <a:t> www.knihovna.zcu.cz/elektronicke-informacni-zdroje </a:t>
            </a:r>
            <a:r>
              <a:rPr lang="en-US" sz="1600" dirty="0" err="1"/>
              <a:t>využívám</a:t>
            </a:r>
            <a:r>
              <a:rPr lang="en-US" sz="1600" dirty="0" smtClean="0"/>
              <a:t>:</a:t>
            </a:r>
            <a:r>
              <a:rPr lang="cs-CZ" sz="1600" dirty="0" smtClean="0"/>
              <a:t> (v %)</a:t>
            </a:r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47221"/>
              </p:ext>
            </p:extLst>
          </p:nvPr>
        </p:nvGraphicFramePr>
        <p:xfrm>
          <a:off x="755576" y="2060844"/>
          <a:ext cx="7560838" cy="403245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554722"/>
                <a:gridCol w="751529"/>
                <a:gridCol w="797077"/>
                <a:gridCol w="728755"/>
                <a:gridCol w="728755"/>
              </a:tblGrid>
              <a:tr h="468052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Akademici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Studenti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1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2015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2008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2015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2008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00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výhradně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(100% - </a:t>
                      </a:r>
                      <a:r>
                        <a:rPr lang="en-US" sz="1600" u="none" strike="noStrike" dirty="0" err="1">
                          <a:effectLst/>
                        </a:rPr>
                        <a:t>zcela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postačují</a:t>
                      </a:r>
                      <a:r>
                        <a:rPr lang="en-US" sz="1600" u="none" strike="noStrike" dirty="0">
                          <a:effectLst/>
                        </a:rPr>
                        <a:t> k </a:t>
                      </a:r>
                      <a:r>
                        <a:rPr lang="en-US" sz="1600" u="none" strike="noStrike" dirty="0" err="1">
                          <a:effectLst/>
                        </a:rPr>
                        <a:t>mému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studiu</a:t>
                      </a:r>
                      <a:r>
                        <a:rPr lang="en-US" sz="1600" u="none" strike="noStrike" dirty="0">
                          <a:effectLst/>
                        </a:rPr>
                        <a:t>/</a:t>
                      </a:r>
                      <a:r>
                        <a:rPr lang="en-US" sz="1600" u="none" strike="noStrike" dirty="0" err="1">
                          <a:effectLst/>
                        </a:rPr>
                        <a:t>práci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00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často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(75%)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25,3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00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občas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(50%)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27,4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36,2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00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někdy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(25%)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14,5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27,2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37,2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5005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nikdy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(0% - </a:t>
                      </a:r>
                      <a:r>
                        <a:rPr lang="en-US" sz="1600" u="none" strike="noStrike" dirty="0" err="1">
                          <a:effectLst/>
                        </a:rPr>
                        <a:t>zcela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nevyhovují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celkem </a:t>
                      </a:r>
                      <a:r>
                        <a:rPr lang="cs-CZ" sz="1600" u="none" strike="noStrike" dirty="0">
                          <a:effectLst/>
                        </a:rPr>
                        <a:t>respondentů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473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26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Přání uživatelů v oblasti služeb UK ZČU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Uváděno pořadí v jaké dávají uživatelé daným službám přednost</a:t>
            </a:r>
          </a:p>
          <a:p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70109"/>
              </p:ext>
            </p:extLst>
          </p:nvPr>
        </p:nvGraphicFramePr>
        <p:xfrm>
          <a:off x="1187624" y="1628800"/>
          <a:ext cx="6120680" cy="194421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54769"/>
                <a:gridCol w="942963"/>
                <a:gridCol w="822948"/>
              </a:tblGrid>
              <a:tr h="20337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2015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Akademici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Studenti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aktuálnější</a:t>
                      </a:r>
                      <a:r>
                        <a:rPr lang="en-US" sz="1200" u="none" strike="noStrike" dirty="0">
                          <a:effectLst/>
                        </a:rPr>
                        <a:t> a </a:t>
                      </a:r>
                      <a:r>
                        <a:rPr lang="en-US" sz="1200" u="none" strike="noStrike" dirty="0" err="1">
                          <a:effectLst/>
                        </a:rPr>
                        <a:t>úplnější</a:t>
                      </a:r>
                      <a:r>
                        <a:rPr lang="en-US" sz="1200" u="none" strike="noStrike" dirty="0">
                          <a:effectLst/>
                        </a:rPr>
                        <a:t> fond (</a:t>
                      </a:r>
                      <a:r>
                        <a:rPr lang="en-US" sz="1200" u="none" strike="noStrike" dirty="0" err="1">
                          <a:effectLst/>
                        </a:rPr>
                        <a:t>nové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tituly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pokrytí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oboru</a:t>
                      </a:r>
                      <a:r>
                        <a:rPr lang="en-US" sz="1200" u="none" strike="noStrike" dirty="0">
                          <a:effectLst/>
                        </a:rPr>
                        <a:t>...)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dostatečný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počet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výtisků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širší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nabídku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elektronických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informačních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zdrojů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větší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možnost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půjčování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knih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domů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72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zlepšení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studijních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podmínek</a:t>
                      </a:r>
                      <a:r>
                        <a:rPr lang="en-US" sz="1200" u="none" strike="noStrike" dirty="0">
                          <a:effectLst/>
                        </a:rPr>
                        <a:t> (</a:t>
                      </a:r>
                      <a:r>
                        <a:rPr lang="en-US" sz="1200" u="none" strike="noStrike" dirty="0" err="1">
                          <a:effectLst/>
                        </a:rPr>
                        <a:t>více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studijních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míst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lepší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prostory</a:t>
                      </a:r>
                      <a:r>
                        <a:rPr lang="en-US" sz="1200" u="none" strike="noStrike" dirty="0">
                          <a:effectLst/>
                        </a:rPr>
                        <a:t>...)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zlepšení technického vybavení (PC, kopírky, tiskárny...)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školení pro seznámení se službami UK ZČU i dalších knihoven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03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větší možnost půjčování časopisů domů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037836"/>
              </p:ext>
            </p:extLst>
          </p:nvPr>
        </p:nvGraphicFramePr>
        <p:xfrm>
          <a:off x="1187624" y="3861050"/>
          <a:ext cx="6120680" cy="273719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763084"/>
                <a:gridCol w="1269475"/>
                <a:gridCol w="1088121"/>
              </a:tblGrid>
              <a:tr h="227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2008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Akademici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Studenti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54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kvalitnější a úplnější fond (nové tituly, dostatečný počet výtisků…)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71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větší možnost půjčování knih domů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71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širší nabídku EIZ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2711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větší možnost půjčování časopisů domů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54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možnost samoobslužných výpůjček a vracení dokumentů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54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školení pro seznámení se službami UK ZČU i knihoven dalších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54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zlepšení studijních podmínek (více studijních míst, lepší prostory…)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54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zlepšení technického vybavení (PC, kopírky, tiskárny…)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24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kategorií respondentů</a:t>
            </a:r>
            <a:endParaRPr lang="cs-CZ" dirty="0"/>
          </a:p>
        </p:txBody>
      </p:sp>
      <p:graphicFrame>
        <p:nvGraphicFramePr>
          <p:cNvPr id="4" name="Anketu vyplnil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183352"/>
              </p:ext>
            </p:extLst>
          </p:nvPr>
        </p:nvGraphicFramePr>
        <p:xfrm>
          <a:off x="-108520" y="1196752"/>
          <a:ext cx="4680520" cy="279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283337"/>
              </p:ext>
            </p:extLst>
          </p:nvPr>
        </p:nvGraphicFramePr>
        <p:xfrm>
          <a:off x="4427984" y="1268760"/>
          <a:ext cx="4572000" cy="323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809803"/>
              </p:ext>
            </p:extLst>
          </p:nvPr>
        </p:nvGraphicFramePr>
        <p:xfrm>
          <a:off x="683568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88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kategorií respondentů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2935509"/>
              </p:ext>
            </p:extLst>
          </p:nvPr>
        </p:nvGraphicFramePr>
        <p:xfrm>
          <a:off x="457200" y="1219201"/>
          <a:ext cx="8291264" cy="516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2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Nenávštěvníci</a:t>
            </a:r>
            <a:r>
              <a:rPr lang="cs-CZ" dirty="0" smtClean="0"/>
              <a:t>“ knihoven ZČU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 smtClean="0"/>
              <a:t>Knihovny/studovny na ZČU nenavštěvuji - údaj v %</a:t>
            </a:r>
          </a:p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Využívám pouze vzdálené služby knihovny (Digitální knihovna, EIZ, katalog </a:t>
            </a:r>
            <a:r>
              <a:rPr lang="cs-CZ" sz="1800" dirty="0" err="1" smtClean="0"/>
              <a:t>Aleph</a:t>
            </a:r>
            <a:r>
              <a:rPr lang="cs-CZ" sz="1800" dirty="0" smtClean="0"/>
              <a:t>…) – údaj v %</a:t>
            </a:r>
          </a:p>
          <a:p>
            <a:endParaRPr lang="cs-CZ" sz="1800" dirty="0"/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547922"/>
              </p:ext>
            </p:extLst>
          </p:nvPr>
        </p:nvGraphicFramePr>
        <p:xfrm>
          <a:off x="611560" y="2636912"/>
          <a:ext cx="295232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483875"/>
              </p:ext>
            </p:extLst>
          </p:nvPr>
        </p:nvGraphicFramePr>
        <p:xfrm>
          <a:off x="4716016" y="2708920"/>
          <a:ext cx="3168352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793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Počet respondentů hodnotících jednotlivé provozy</a:t>
            </a:r>
            <a:endParaRPr lang="cs-CZ" sz="2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 smtClean="0"/>
              <a:t>Údaje v %</a:t>
            </a:r>
          </a:p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078982"/>
              </p:ext>
            </p:extLst>
          </p:nvPr>
        </p:nvGraphicFramePr>
        <p:xfrm>
          <a:off x="611560" y="1588770"/>
          <a:ext cx="7920880" cy="4576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80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Návštěvnost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cs-CZ" altLang="cs-CZ" sz="2400" dirty="0"/>
              <a:t>návštěvnost knihovny je ohodnocená průměrnou známkou na stupnici 1-6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denně -1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týdně - 2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měsíčně - 3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několikrát za dané období- 4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alespoň jednou za dané       období - 5</a:t>
            </a:r>
          </a:p>
          <a:p>
            <a:pPr marL="457200" lvl="1" indent="0">
              <a:lnSpc>
                <a:spcPct val="80000"/>
              </a:lnSpc>
            </a:pPr>
            <a:r>
              <a:rPr lang="cs-CZ" altLang="cs-CZ" sz="2000" dirty="0"/>
              <a:t> vůbec - 6</a:t>
            </a:r>
          </a:p>
          <a:p>
            <a:pPr marL="0" indent="0">
              <a:lnSpc>
                <a:spcPct val="80000"/>
              </a:lnSpc>
            </a:pPr>
            <a:r>
              <a:rPr lang="cs-CZ" altLang="cs-CZ" sz="2400" dirty="0"/>
              <a:t> hodnoceno bylo dle dvou časových období – během semestru a během zkouškového období</a:t>
            </a:r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90591934"/>
              </p:ext>
            </p:extLst>
          </p:nvPr>
        </p:nvGraphicFramePr>
        <p:xfrm>
          <a:off x="4499991" y="1412773"/>
          <a:ext cx="3960442" cy="417646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242068"/>
                <a:gridCol w="932832"/>
                <a:gridCol w="785542"/>
              </a:tblGrid>
              <a:tr h="5966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2008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akademici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studenti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 během </a:t>
                      </a:r>
                      <a:r>
                        <a:rPr lang="cs-CZ" sz="1400" u="none" strike="noStrike" dirty="0">
                          <a:effectLst/>
                        </a:rPr>
                        <a:t>semestru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 během </a:t>
                      </a:r>
                      <a:r>
                        <a:rPr lang="cs-CZ" sz="1400" u="none" strike="noStrike" dirty="0">
                          <a:effectLst/>
                        </a:rPr>
                        <a:t>zkouškového období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2015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akademici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studenti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 během </a:t>
                      </a:r>
                      <a:r>
                        <a:rPr lang="cs-CZ" sz="1400" u="none" strike="noStrike" dirty="0">
                          <a:effectLst/>
                        </a:rPr>
                        <a:t>semestru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  během </a:t>
                      </a:r>
                      <a:r>
                        <a:rPr lang="cs-CZ" sz="1400" u="none" strike="noStrike" dirty="0">
                          <a:effectLst/>
                        </a:rPr>
                        <a:t>zkouškového období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16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Otevírací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Údaje v %</a:t>
            </a:r>
          </a:p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592999"/>
              </p:ext>
            </p:extLst>
          </p:nvPr>
        </p:nvGraphicFramePr>
        <p:xfrm>
          <a:off x="179512" y="1988840"/>
          <a:ext cx="432048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478479"/>
              </p:ext>
            </p:extLst>
          </p:nvPr>
        </p:nvGraphicFramePr>
        <p:xfrm>
          <a:off x="4283968" y="1988840"/>
          <a:ext cx="4464496" cy="310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814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Pořadí využívanosti </a:t>
            </a:r>
            <a:r>
              <a:rPr lang="cs-CZ" altLang="cs-CZ" dirty="0" smtClean="0"/>
              <a:t>služeb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122685"/>
              </p:ext>
            </p:extLst>
          </p:nvPr>
        </p:nvGraphicFramePr>
        <p:xfrm>
          <a:off x="395536" y="1412776"/>
          <a:ext cx="3898651" cy="44005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26433"/>
                <a:gridCol w="749741"/>
                <a:gridCol w="722477"/>
              </a:tblGrid>
              <a:tr h="2905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akademici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studenti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knih/dokumentů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721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dokumentů prostřednictvím meziknihovní výpůjční služby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kopírování/skenování/tisk dokumentů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vyhledávání v katalozích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479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vyhledávání v elektronických informačních zdrojích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zjišťování informací za asistence knihovníka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prezenční studium (studium ve studovně)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studium v individuální/ týmové studovně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721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elektronických zařízení (čtečky e-knih, notebooky, dataprojektor)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2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nákup kancelářských potřeb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2" name="Zástupný symbol pro obsah 1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62895711"/>
              </p:ext>
            </p:extLst>
          </p:nvPr>
        </p:nvGraphicFramePr>
        <p:xfrm>
          <a:off x="4860032" y="1412776"/>
          <a:ext cx="3983360" cy="442590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79154"/>
                <a:gridCol w="766031"/>
                <a:gridCol w="738175"/>
              </a:tblGrid>
              <a:tr h="30166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2008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akademici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studenti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knih/dokumentů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půjčování dokumentů prostřednictvím MVS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kopírování knih/dokumentů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skenování knih/dokumentů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tisk dokumentů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vyhledávání v katalozích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vyhledávání v EIZ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zjišťování informací za asistence knihovníka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prezenční studium (studium ve studovně)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90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psaní seminárních, odborných, vědeckých a dalších prací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7.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142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setkávání se spolužáky, kolegy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52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služeb Univerzitní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Hodnoceno jako ve škole – uváděna průměrná známka</a:t>
            </a:r>
          </a:p>
          <a:p>
            <a:endParaRPr lang="cs-CZ" sz="16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4927"/>
              </p:ext>
            </p:extLst>
          </p:nvPr>
        </p:nvGraphicFramePr>
        <p:xfrm>
          <a:off x="539551" y="1628800"/>
          <a:ext cx="8136906" cy="46805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300254"/>
                <a:gridCol w="709163"/>
                <a:gridCol w="709163"/>
                <a:gridCol w="709163"/>
                <a:gridCol w="709163"/>
              </a:tblGrid>
              <a:tr h="417594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Akademici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Studenti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4992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2015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2008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2015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2008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aktuálnost a úplnost fondů (nové tituly, pokrytí oboru)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dostatečný počet výtisků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dostupnost odborných časopisů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studijní prostředí (prostor, světla, studijní místa...)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technické vybavení (PC, tiskárny, kopírky...)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349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přístup k internetu v knihovně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8003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informační materiály připravované knihovnou (nápovědy, letáky, nástěnky...)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1759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celkové hodnocení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87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906</Words>
  <Application>Microsoft Office PowerPoint</Application>
  <PresentationFormat>Předvádění na obrazovce (4:3)</PresentationFormat>
  <Paragraphs>360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Původ</vt:lpstr>
      <vt:lpstr>Výsledky ankety Univerzitní knihovny ZČU</vt:lpstr>
      <vt:lpstr>Rozdělení kategorií respondentů</vt:lpstr>
      <vt:lpstr>Rozdělení kategorií respondentů</vt:lpstr>
      <vt:lpstr>„Nenávštěvníci“ knihoven ZČU</vt:lpstr>
      <vt:lpstr>Počet respondentů hodnotících jednotlivé provozy</vt:lpstr>
      <vt:lpstr>Návštěvnost knihovny</vt:lpstr>
      <vt:lpstr>Otevírací doba</vt:lpstr>
      <vt:lpstr>Pořadí využívanosti služeb</vt:lpstr>
      <vt:lpstr>Hodnocení služeb Univerzitní knihovny</vt:lpstr>
      <vt:lpstr>Hodnocení pracovníků Univerzitní knihovny</vt:lpstr>
      <vt:lpstr>Využívání EIZ dostupných prostřednictvím Univerzitní knihovny</vt:lpstr>
      <vt:lpstr>Využívání EIZ dostupných prostřednictvím Univerzitní knihovny</vt:lpstr>
      <vt:lpstr>Přání uživatelů v oblasti služeb UK ZČU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ankety Univerzitní knihovny ZČU</dc:title>
  <dc:creator>Zuzana</dc:creator>
  <cp:lastModifiedBy>Zuzana</cp:lastModifiedBy>
  <cp:revision>19</cp:revision>
  <dcterms:created xsi:type="dcterms:W3CDTF">2015-09-01T19:47:15Z</dcterms:created>
  <dcterms:modified xsi:type="dcterms:W3CDTF">2015-09-02T19:48:42Z</dcterms:modified>
</cp:coreProperties>
</file>